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59" r:id="rId5"/>
    <p:sldId id="263" r:id="rId6"/>
    <p:sldId id="258" r:id="rId7"/>
    <p:sldId id="264" r:id="rId8"/>
    <p:sldId id="261" r:id="rId9"/>
    <p:sldId id="26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7314D9A-33F2-453B-B23E-061987AAB6F1}" type="datetimeFigureOut">
              <a:rPr lang="en-US" smtClean="0"/>
              <a:t>9/8/2015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EA85E2-23F8-43E6-8810-4C53620937C5}" type="slidenum">
              <a:rPr lang="en-US" smtClean="0"/>
              <a:t>‹#›</a:t>
            </a:fld>
            <a:endParaRPr lang="en-US"/>
          </a:p>
        </p:txBody>
      </p:sp>
    </p:spTree>
    <p:extLst>
      <p:ext uri="{BB962C8B-B14F-4D97-AF65-F5344CB8AC3E}">
        <p14:creationId xmlns:p14="http://schemas.microsoft.com/office/powerpoint/2010/main" val="14224348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7314D9A-33F2-453B-B23E-061987AAB6F1}" type="datetimeFigureOut">
              <a:rPr lang="en-US" smtClean="0"/>
              <a:t>9/8/2015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EA85E2-23F8-43E6-8810-4C53620937C5}" type="slidenum">
              <a:rPr lang="en-US" smtClean="0"/>
              <a:t>‹#›</a:t>
            </a:fld>
            <a:endParaRPr lang="en-US"/>
          </a:p>
        </p:txBody>
      </p:sp>
    </p:spTree>
    <p:extLst>
      <p:ext uri="{BB962C8B-B14F-4D97-AF65-F5344CB8AC3E}">
        <p14:creationId xmlns:p14="http://schemas.microsoft.com/office/powerpoint/2010/main" val="2068333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7314D9A-33F2-453B-B23E-061987AAB6F1}" type="datetimeFigureOut">
              <a:rPr lang="en-US" smtClean="0"/>
              <a:t>9/8/2015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EA85E2-23F8-43E6-8810-4C53620937C5}" type="slidenum">
              <a:rPr lang="en-US" smtClean="0"/>
              <a:t>‹#›</a:t>
            </a:fld>
            <a:endParaRPr lang="en-US"/>
          </a:p>
        </p:txBody>
      </p:sp>
    </p:spTree>
    <p:extLst>
      <p:ext uri="{BB962C8B-B14F-4D97-AF65-F5344CB8AC3E}">
        <p14:creationId xmlns:p14="http://schemas.microsoft.com/office/powerpoint/2010/main" val="3990720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7314D9A-33F2-453B-B23E-061987AAB6F1}" type="datetimeFigureOut">
              <a:rPr lang="en-US" smtClean="0"/>
              <a:t>9/8/2015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EA85E2-23F8-43E6-8810-4C53620937C5}" type="slidenum">
              <a:rPr lang="en-US" smtClean="0"/>
              <a:t>‹#›</a:t>
            </a:fld>
            <a:endParaRPr lang="en-US"/>
          </a:p>
        </p:txBody>
      </p:sp>
    </p:spTree>
    <p:extLst>
      <p:ext uri="{BB962C8B-B14F-4D97-AF65-F5344CB8AC3E}">
        <p14:creationId xmlns:p14="http://schemas.microsoft.com/office/powerpoint/2010/main" val="3286717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314D9A-33F2-453B-B23E-061987AAB6F1}" type="datetimeFigureOut">
              <a:rPr lang="en-US" smtClean="0"/>
              <a:t>9/8/2015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EA85E2-23F8-43E6-8810-4C53620937C5}" type="slidenum">
              <a:rPr lang="en-US" smtClean="0"/>
              <a:t>‹#›</a:t>
            </a:fld>
            <a:endParaRPr lang="en-US"/>
          </a:p>
        </p:txBody>
      </p:sp>
    </p:spTree>
    <p:extLst>
      <p:ext uri="{BB962C8B-B14F-4D97-AF65-F5344CB8AC3E}">
        <p14:creationId xmlns:p14="http://schemas.microsoft.com/office/powerpoint/2010/main" val="2358519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7314D9A-33F2-453B-B23E-061987AAB6F1}" type="datetimeFigureOut">
              <a:rPr lang="en-US" smtClean="0"/>
              <a:t>9/8/2015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EA85E2-23F8-43E6-8810-4C53620937C5}" type="slidenum">
              <a:rPr lang="en-US" smtClean="0"/>
              <a:t>‹#›</a:t>
            </a:fld>
            <a:endParaRPr lang="en-US"/>
          </a:p>
        </p:txBody>
      </p:sp>
    </p:spTree>
    <p:extLst>
      <p:ext uri="{BB962C8B-B14F-4D97-AF65-F5344CB8AC3E}">
        <p14:creationId xmlns:p14="http://schemas.microsoft.com/office/powerpoint/2010/main" val="1846542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7314D9A-33F2-453B-B23E-061987AAB6F1}" type="datetimeFigureOut">
              <a:rPr lang="en-US" smtClean="0"/>
              <a:t>9/8/2015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EA85E2-23F8-43E6-8810-4C53620937C5}" type="slidenum">
              <a:rPr lang="en-US" smtClean="0"/>
              <a:t>‹#›</a:t>
            </a:fld>
            <a:endParaRPr lang="en-US"/>
          </a:p>
        </p:txBody>
      </p:sp>
    </p:spTree>
    <p:extLst>
      <p:ext uri="{BB962C8B-B14F-4D97-AF65-F5344CB8AC3E}">
        <p14:creationId xmlns:p14="http://schemas.microsoft.com/office/powerpoint/2010/main" val="66374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7314D9A-33F2-453B-B23E-061987AAB6F1}" type="datetimeFigureOut">
              <a:rPr lang="en-US" smtClean="0"/>
              <a:t>9/8/2015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EA85E2-23F8-43E6-8810-4C53620937C5}" type="slidenum">
              <a:rPr lang="en-US" smtClean="0"/>
              <a:t>‹#›</a:t>
            </a:fld>
            <a:endParaRPr lang="en-US"/>
          </a:p>
        </p:txBody>
      </p:sp>
    </p:spTree>
    <p:extLst>
      <p:ext uri="{BB962C8B-B14F-4D97-AF65-F5344CB8AC3E}">
        <p14:creationId xmlns:p14="http://schemas.microsoft.com/office/powerpoint/2010/main" val="1070649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314D9A-33F2-453B-B23E-061987AAB6F1}" type="datetimeFigureOut">
              <a:rPr lang="en-US" smtClean="0"/>
              <a:t>9/8/2015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EA85E2-23F8-43E6-8810-4C53620937C5}" type="slidenum">
              <a:rPr lang="en-US" smtClean="0"/>
              <a:t>‹#›</a:t>
            </a:fld>
            <a:endParaRPr lang="en-US"/>
          </a:p>
        </p:txBody>
      </p:sp>
    </p:spTree>
    <p:extLst>
      <p:ext uri="{BB962C8B-B14F-4D97-AF65-F5344CB8AC3E}">
        <p14:creationId xmlns:p14="http://schemas.microsoft.com/office/powerpoint/2010/main" val="3517440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314D9A-33F2-453B-B23E-061987AAB6F1}" type="datetimeFigureOut">
              <a:rPr lang="en-US" smtClean="0"/>
              <a:t>9/8/2015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EA85E2-23F8-43E6-8810-4C53620937C5}" type="slidenum">
              <a:rPr lang="en-US" smtClean="0"/>
              <a:t>‹#›</a:t>
            </a:fld>
            <a:endParaRPr lang="en-US"/>
          </a:p>
        </p:txBody>
      </p:sp>
    </p:spTree>
    <p:extLst>
      <p:ext uri="{BB962C8B-B14F-4D97-AF65-F5344CB8AC3E}">
        <p14:creationId xmlns:p14="http://schemas.microsoft.com/office/powerpoint/2010/main" val="492850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314D9A-33F2-453B-B23E-061987AAB6F1}" type="datetimeFigureOut">
              <a:rPr lang="en-US" smtClean="0"/>
              <a:t>9/8/2015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EA85E2-23F8-43E6-8810-4C53620937C5}" type="slidenum">
              <a:rPr lang="en-US" smtClean="0"/>
              <a:t>‹#›</a:t>
            </a:fld>
            <a:endParaRPr lang="en-US"/>
          </a:p>
        </p:txBody>
      </p:sp>
    </p:spTree>
    <p:extLst>
      <p:ext uri="{BB962C8B-B14F-4D97-AF65-F5344CB8AC3E}">
        <p14:creationId xmlns:p14="http://schemas.microsoft.com/office/powerpoint/2010/main" val="4147981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314D9A-33F2-453B-B23E-061987AAB6F1}" type="datetimeFigureOut">
              <a:rPr lang="en-US" smtClean="0"/>
              <a:t>9/8/2015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EA85E2-23F8-43E6-8810-4C53620937C5}" type="slidenum">
              <a:rPr lang="en-US" smtClean="0"/>
              <a:t>‹#›</a:t>
            </a:fld>
            <a:endParaRPr lang="en-US"/>
          </a:p>
        </p:txBody>
      </p:sp>
    </p:spTree>
    <p:extLst>
      <p:ext uri="{BB962C8B-B14F-4D97-AF65-F5344CB8AC3E}">
        <p14:creationId xmlns:p14="http://schemas.microsoft.com/office/powerpoint/2010/main" val="61575467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7030A0"/>
                </a:solidFill>
              </a:rPr>
              <a:t>Central Idea, Relevant Details, Summarizing </a:t>
            </a:r>
            <a:endParaRPr lang="en-US" b="1" dirty="0">
              <a:solidFill>
                <a:srgbClr val="7030A0"/>
              </a:solidFill>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6618746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rgbClr val="7030A0"/>
                </a:solidFill>
              </a:rPr>
              <a:t>What is central idea?</a:t>
            </a:r>
          </a:p>
          <a:p>
            <a:pPr lvl="1"/>
            <a:r>
              <a:rPr lang="en-US" dirty="0" smtClean="0">
                <a:solidFill>
                  <a:srgbClr val="FFFF00"/>
                </a:solidFill>
              </a:rPr>
              <a:t>What the text is mostly about</a:t>
            </a:r>
          </a:p>
          <a:p>
            <a:r>
              <a:rPr lang="en-US" dirty="0" smtClean="0">
                <a:solidFill>
                  <a:srgbClr val="7030A0"/>
                </a:solidFill>
              </a:rPr>
              <a:t>What are relevant details?</a:t>
            </a:r>
          </a:p>
          <a:p>
            <a:pPr lvl="1"/>
            <a:r>
              <a:rPr lang="en-US" dirty="0" smtClean="0">
                <a:solidFill>
                  <a:srgbClr val="FFFF00"/>
                </a:solidFill>
              </a:rPr>
              <a:t>The most important details of the text that relate to the central idea</a:t>
            </a:r>
          </a:p>
          <a:p>
            <a:r>
              <a:rPr lang="en-US" dirty="0" smtClean="0">
                <a:solidFill>
                  <a:srgbClr val="7030A0"/>
                </a:solidFill>
              </a:rPr>
              <a:t>How do you write a summary? </a:t>
            </a:r>
          </a:p>
          <a:p>
            <a:pPr lvl="1"/>
            <a:r>
              <a:rPr lang="en-US" dirty="0" smtClean="0">
                <a:solidFill>
                  <a:srgbClr val="FFFF00"/>
                </a:solidFill>
              </a:rPr>
              <a:t>Briefly re-tell in your own words what the text was about. Include central idea and relevant details from the text. </a:t>
            </a:r>
            <a:endParaRPr lang="en-US" dirty="0">
              <a:solidFill>
                <a:srgbClr val="FFFF00"/>
              </a:solidFill>
            </a:endParaRPr>
          </a:p>
        </p:txBody>
      </p:sp>
    </p:spTree>
    <p:extLst>
      <p:ext uri="{BB962C8B-B14F-4D97-AF65-F5344CB8AC3E}">
        <p14:creationId xmlns:p14="http://schemas.microsoft.com/office/powerpoint/2010/main" val="1587306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rgbClr val="7030A0"/>
                </a:solidFill>
              </a:rPr>
              <a:t>Stated central idea</a:t>
            </a:r>
          </a:p>
          <a:p>
            <a:pPr lvl="1"/>
            <a:r>
              <a:rPr lang="en-US" dirty="0" smtClean="0">
                <a:solidFill>
                  <a:srgbClr val="FFFF00"/>
                </a:solidFill>
              </a:rPr>
              <a:t>Central idea is stated in the text </a:t>
            </a:r>
          </a:p>
          <a:p>
            <a:r>
              <a:rPr lang="en-US" dirty="0" smtClean="0">
                <a:solidFill>
                  <a:srgbClr val="7030A0"/>
                </a:solidFill>
              </a:rPr>
              <a:t>Implied central idea </a:t>
            </a:r>
          </a:p>
          <a:p>
            <a:pPr lvl="1"/>
            <a:r>
              <a:rPr lang="en-US" dirty="0" smtClean="0">
                <a:solidFill>
                  <a:srgbClr val="FFFF00"/>
                </a:solidFill>
              </a:rPr>
              <a:t>You need to use all the details given to you and come up with the central idea in your own words. </a:t>
            </a:r>
          </a:p>
          <a:p>
            <a:pPr lvl="2"/>
            <a:r>
              <a:rPr lang="en-US" dirty="0" smtClean="0">
                <a:solidFill>
                  <a:srgbClr val="7030A0"/>
                </a:solidFill>
              </a:rPr>
              <a:t>To find an implied central idea do the following:</a:t>
            </a:r>
          </a:p>
          <a:p>
            <a:pPr lvl="3"/>
            <a:r>
              <a:rPr lang="en-US" dirty="0" smtClean="0">
                <a:solidFill>
                  <a:srgbClr val="FFFF00"/>
                </a:solidFill>
              </a:rPr>
              <a:t>Read the text</a:t>
            </a:r>
          </a:p>
          <a:p>
            <a:pPr lvl="3"/>
            <a:r>
              <a:rPr lang="en-US" dirty="0" smtClean="0">
                <a:solidFill>
                  <a:srgbClr val="FFFF00"/>
                </a:solidFill>
              </a:rPr>
              <a:t>Ask yourself this question: “What do each of the details in this passage have in common?</a:t>
            </a:r>
          </a:p>
          <a:p>
            <a:pPr lvl="3"/>
            <a:r>
              <a:rPr lang="en-US" dirty="0" smtClean="0">
                <a:solidFill>
                  <a:srgbClr val="FFFF00"/>
                </a:solidFill>
              </a:rPr>
              <a:t>In your own words, find the common bond among all the details of the passage and how the author feels about this bond.</a:t>
            </a:r>
          </a:p>
          <a:p>
            <a:pPr marL="1371600" lvl="3" indent="0">
              <a:buNone/>
            </a:pPr>
            <a:endParaRPr lang="en-US" dirty="0"/>
          </a:p>
        </p:txBody>
      </p:sp>
    </p:spTree>
    <p:extLst>
      <p:ext uri="{BB962C8B-B14F-4D97-AF65-F5344CB8AC3E}">
        <p14:creationId xmlns:p14="http://schemas.microsoft.com/office/powerpoint/2010/main" val="1560639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solidFill>
                  <a:srgbClr val="7030A0"/>
                </a:solidFill>
              </a:rPr>
              <a:t>Practice </a:t>
            </a:r>
            <a:endParaRPr lang="en-US" dirty="0">
              <a:solidFill>
                <a:srgbClr val="7030A0"/>
              </a:solidFill>
            </a:endParaRP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2331711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211924"/>
          </a:xfrm>
        </p:spPr>
        <p:txBody>
          <a:bodyPr>
            <a:normAutofit fontScale="90000"/>
          </a:bodyPr>
          <a:lstStyle/>
          <a:p>
            <a:endParaRPr lang="en-US" dirty="0"/>
          </a:p>
        </p:txBody>
      </p:sp>
      <p:sp>
        <p:nvSpPr>
          <p:cNvPr id="3" name="Content Placeholder 2"/>
          <p:cNvSpPr>
            <a:spLocks noGrp="1"/>
          </p:cNvSpPr>
          <p:nvPr>
            <p:ph idx="1"/>
          </p:nvPr>
        </p:nvSpPr>
        <p:spPr>
          <a:xfrm>
            <a:off x="838200" y="896645"/>
            <a:ext cx="10515600" cy="5280318"/>
          </a:xfrm>
        </p:spPr>
        <p:txBody>
          <a:bodyPr>
            <a:normAutofit fontScale="77500" lnSpcReduction="20000"/>
          </a:bodyPr>
          <a:lstStyle/>
          <a:p>
            <a:pPr marL="0" indent="0" fontAlgn="base">
              <a:buNone/>
            </a:pPr>
            <a:r>
              <a:rPr lang="en-US" dirty="0" smtClean="0"/>
              <a:t>	</a:t>
            </a:r>
            <a:r>
              <a:rPr lang="en-US" dirty="0" smtClean="0">
                <a:solidFill>
                  <a:srgbClr val="7030A0"/>
                </a:solidFill>
              </a:rPr>
              <a:t>Legends </a:t>
            </a:r>
            <a:r>
              <a:rPr lang="en-US" dirty="0">
                <a:solidFill>
                  <a:srgbClr val="7030A0"/>
                </a:solidFill>
              </a:rPr>
              <a:t>make children dream of princesses riding bare back through fields of fragrant heather. They immortalize noble knights, champions for humanity, who fought tyranny as they raced through a village with sword brandished and banner waving in the afternoon breeze. Legends awaken imagination in the young and spur creativity in the old. The famous and trustworthy story of King Arthur is one of those great legends made famous through repeated telling. According to the stories about King Arthur, he was a man of valor, integrity, and honor in the face of challengers and opposition. He strove to lead all of England down the path of goodness and prosperity without any foolish moves or attacks of cowardice. He supposedly did all of these wonderful things, but as it seems, not one person knows how this legend came to be, and some even debate that he was once alive.</a:t>
            </a:r>
          </a:p>
          <a:p>
            <a:pPr marL="0" indent="0" fontAlgn="base">
              <a:buNone/>
            </a:pPr>
            <a:r>
              <a:rPr lang="en-US" b="1" i="1" dirty="0">
                <a:solidFill>
                  <a:srgbClr val="FFFF00"/>
                </a:solidFill>
              </a:rPr>
              <a:t>Which of the following statements best expresses the </a:t>
            </a:r>
            <a:r>
              <a:rPr lang="en-US" b="1" i="1" dirty="0" smtClean="0">
                <a:solidFill>
                  <a:srgbClr val="FFFF00"/>
                </a:solidFill>
              </a:rPr>
              <a:t>central idea of </a:t>
            </a:r>
            <a:r>
              <a:rPr lang="en-US" b="1" i="1" dirty="0">
                <a:solidFill>
                  <a:srgbClr val="FFFF00"/>
                </a:solidFill>
              </a:rPr>
              <a:t>the paragraph?</a:t>
            </a:r>
            <a:r>
              <a:rPr lang="en-US" dirty="0">
                <a:solidFill>
                  <a:srgbClr val="FFFF00"/>
                </a:solidFill>
              </a:rPr>
              <a:t/>
            </a:r>
            <a:br>
              <a:rPr lang="en-US" dirty="0">
                <a:solidFill>
                  <a:srgbClr val="FFFF00"/>
                </a:solidFill>
              </a:rPr>
            </a:br>
            <a:r>
              <a:rPr lang="en-US" dirty="0">
                <a:solidFill>
                  <a:srgbClr val="FFFF00"/>
                </a:solidFill>
              </a:rPr>
              <a:t/>
            </a:r>
            <a:br>
              <a:rPr lang="en-US" dirty="0">
                <a:solidFill>
                  <a:srgbClr val="FFFF00"/>
                </a:solidFill>
              </a:rPr>
            </a:br>
            <a:r>
              <a:rPr lang="en-US" b="1" dirty="0">
                <a:solidFill>
                  <a:srgbClr val="FFFF00"/>
                </a:solidFill>
              </a:rPr>
              <a:t>A</a:t>
            </a:r>
            <a:r>
              <a:rPr lang="en-US" dirty="0">
                <a:solidFill>
                  <a:srgbClr val="FFFF00"/>
                </a:solidFill>
              </a:rPr>
              <a:t>. King Arthur's legends have been inspirational for both the old and the young.</a:t>
            </a:r>
            <a:br>
              <a:rPr lang="en-US" dirty="0">
                <a:solidFill>
                  <a:srgbClr val="FFFF00"/>
                </a:solidFill>
              </a:rPr>
            </a:br>
            <a:r>
              <a:rPr lang="en-US" b="1" dirty="0">
                <a:solidFill>
                  <a:srgbClr val="FFFF00"/>
                </a:solidFill>
              </a:rPr>
              <a:t>B</a:t>
            </a:r>
            <a:r>
              <a:rPr lang="en-US" dirty="0">
                <a:solidFill>
                  <a:srgbClr val="FFFF00"/>
                </a:solidFill>
              </a:rPr>
              <a:t>. Legends, like that of King Arthur, can be inspirational despite their muddled beginnings or deficient proof.</a:t>
            </a:r>
            <a:br>
              <a:rPr lang="en-US" dirty="0">
                <a:solidFill>
                  <a:srgbClr val="FFFF00"/>
                </a:solidFill>
              </a:rPr>
            </a:br>
            <a:r>
              <a:rPr lang="en-US" b="1" dirty="0">
                <a:solidFill>
                  <a:srgbClr val="FFFF00"/>
                </a:solidFill>
              </a:rPr>
              <a:t>C. </a:t>
            </a:r>
            <a:r>
              <a:rPr lang="en-US" dirty="0">
                <a:solidFill>
                  <a:srgbClr val="FFFF00"/>
                </a:solidFill>
              </a:rPr>
              <a:t>Legends can inspire both the young and the old.</a:t>
            </a:r>
            <a:br>
              <a:rPr lang="en-US" dirty="0">
                <a:solidFill>
                  <a:srgbClr val="FFFF00"/>
                </a:solidFill>
              </a:rPr>
            </a:br>
            <a:r>
              <a:rPr lang="en-US" b="1" dirty="0">
                <a:solidFill>
                  <a:srgbClr val="FFFF00"/>
                </a:solidFill>
              </a:rPr>
              <a:t>D</a:t>
            </a:r>
            <a:r>
              <a:rPr lang="en-US" dirty="0">
                <a:solidFill>
                  <a:srgbClr val="FFFF00"/>
                </a:solidFill>
              </a:rPr>
              <a:t>. Legends, like that of King Arthur, are inspirational to those who want to believe in fairy tales.</a:t>
            </a:r>
          </a:p>
          <a:p>
            <a:pPr marL="0" indent="0">
              <a:buNone/>
            </a:pPr>
            <a:endParaRPr lang="en-US" dirty="0" smtClean="0">
              <a:solidFill>
                <a:srgbClr val="FFFF00"/>
              </a:solidFill>
            </a:endParaRPr>
          </a:p>
          <a:p>
            <a:pPr marL="0" indent="0" algn="ctr">
              <a:buNone/>
            </a:pPr>
            <a:r>
              <a:rPr lang="en-US" b="1" dirty="0" smtClean="0">
                <a:solidFill>
                  <a:srgbClr val="FFFF00"/>
                </a:solidFill>
              </a:rPr>
              <a:t>MAKE SURE YOU CAN EXPLAIN WHY YOU PICKED YOUR ANSWER! </a:t>
            </a:r>
          </a:p>
          <a:p>
            <a:pPr marL="0" indent="0">
              <a:buNone/>
            </a:pPr>
            <a:endParaRPr lang="en-US" dirty="0">
              <a:solidFill>
                <a:srgbClr val="FFFF00"/>
              </a:solidFill>
            </a:endParaRPr>
          </a:p>
        </p:txBody>
      </p:sp>
    </p:spTree>
    <p:extLst>
      <p:ext uri="{BB962C8B-B14F-4D97-AF65-F5344CB8AC3E}">
        <p14:creationId xmlns:p14="http://schemas.microsoft.com/office/powerpoint/2010/main" val="18014588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838200" y="319406"/>
            <a:ext cx="10515600" cy="45719"/>
          </a:xfrm>
        </p:spPr>
        <p:txBody>
          <a:bodyPr>
            <a:normAutofit fontScale="90000"/>
          </a:bodyPr>
          <a:lstStyle/>
          <a:p>
            <a:endParaRPr lang="en-US" dirty="0"/>
          </a:p>
        </p:txBody>
      </p:sp>
      <p:sp>
        <p:nvSpPr>
          <p:cNvPr id="3" name="Content Placeholder 2"/>
          <p:cNvSpPr>
            <a:spLocks noGrp="1"/>
          </p:cNvSpPr>
          <p:nvPr>
            <p:ph idx="1"/>
          </p:nvPr>
        </p:nvSpPr>
        <p:spPr>
          <a:xfrm>
            <a:off x="838200" y="754602"/>
            <a:ext cx="10515600" cy="5422361"/>
          </a:xfrm>
        </p:spPr>
        <p:txBody>
          <a:bodyPr>
            <a:normAutofit/>
          </a:bodyPr>
          <a:lstStyle/>
          <a:p>
            <a:pPr marL="0" indent="0">
              <a:buNone/>
            </a:pPr>
            <a:r>
              <a:rPr lang="en-US" dirty="0" smtClean="0"/>
              <a:t>	</a:t>
            </a:r>
            <a:r>
              <a:rPr lang="en-US" dirty="0" smtClean="0">
                <a:solidFill>
                  <a:srgbClr val="7030A0"/>
                </a:solidFill>
              </a:rPr>
              <a:t>America </a:t>
            </a:r>
            <a:r>
              <a:rPr lang="en-US" dirty="0">
                <a:solidFill>
                  <a:srgbClr val="7030A0"/>
                </a:solidFill>
              </a:rPr>
              <a:t>has been hailed as “the land of the free and the home of the brave,” ever since that frightful night Francis Scott Key penned the words to </a:t>
            </a:r>
            <a:r>
              <a:rPr lang="en-US" i="1" dirty="0">
                <a:solidFill>
                  <a:srgbClr val="7030A0"/>
                </a:solidFill>
              </a:rPr>
              <a:t>The Star-Spangled Banner</a:t>
            </a:r>
            <a:r>
              <a:rPr lang="en-US" dirty="0">
                <a:solidFill>
                  <a:srgbClr val="7030A0"/>
                </a:solidFill>
              </a:rPr>
              <a:t>. He believed (as the First Amendment guaranteed) that America was a place where freedom would reign, and every person had the right to pursue every dream. This may have been true for citizens of the U.S., but not so for many immigrants who chose this great country as their home. In fact, many of these travelers have experienced horror beyond imagination. Often, their stories are not ones with happy endings; rather, they experienced hopelessness  trying to achieve the American Dream – a dream that was not theirs to have</a:t>
            </a:r>
            <a:r>
              <a:rPr lang="en-US" dirty="0" smtClean="0">
                <a:solidFill>
                  <a:srgbClr val="7030A0"/>
                </a:solidFill>
              </a:rPr>
              <a:t>.</a:t>
            </a:r>
          </a:p>
          <a:p>
            <a:pPr marL="0" indent="0">
              <a:buNone/>
            </a:pPr>
            <a:endParaRPr lang="en-US" dirty="0"/>
          </a:p>
          <a:p>
            <a:pPr marL="0" indent="0">
              <a:buNone/>
            </a:pPr>
            <a:r>
              <a:rPr lang="en-US" dirty="0" smtClean="0">
                <a:solidFill>
                  <a:srgbClr val="FFFF00"/>
                </a:solidFill>
              </a:rPr>
              <a:t>What is the central idea of this text? Support your answer. </a:t>
            </a:r>
            <a:endParaRPr lang="en-US" dirty="0">
              <a:solidFill>
                <a:srgbClr val="FFFF00"/>
              </a:solidFill>
            </a:endParaRPr>
          </a:p>
        </p:txBody>
      </p:sp>
    </p:spTree>
    <p:extLst>
      <p:ext uri="{BB962C8B-B14F-4D97-AF65-F5344CB8AC3E}">
        <p14:creationId xmlns:p14="http://schemas.microsoft.com/office/powerpoint/2010/main" val="23899222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23147"/>
          </a:xfrm>
        </p:spPr>
        <p:txBody>
          <a:bodyPr>
            <a:normAutofit fontScale="90000"/>
          </a:bodyPr>
          <a:lstStyle/>
          <a:p>
            <a:endParaRPr lang="en-US" dirty="0"/>
          </a:p>
        </p:txBody>
      </p:sp>
      <p:sp>
        <p:nvSpPr>
          <p:cNvPr id="3" name="Content Placeholder 2"/>
          <p:cNvSpPr>
            <a:spLocks noGrp="1"/>
          </p:cNvSpPr>
          <p:nvPr>
            <p:ph idx="1"/>
          </p:nvPr>
        </p:nvSpPr>
        <p:spPr>
          <a:xfrm>
            <a:off x="838200" y="727969"/>
            <a:ext cx="10515600" cy="5448994"/>
          </a:xfrm>
        </p:spPr>
        <p:txBody>
          <a:bodyPr>
            <a:normAutofit fontScale="62500" lnSpcReduction="20000"/>
          </a:bodyPr>
          <a:lstStyle/>
          <a:p>
            <a:pPr marL="0" indent="0" fontAlgn="base">
              <a:buNone/>
            </a:pPr>
            <a:r>
              <a:rPr lang="en-US" dirty="0" smtClean="0"/>
              <a:t>	</a:t>
            </a:r>
            <a:r>
              <a:rPr lang="en-US" dirty="0" smtClean="0">
                <a:solidFill>
                  <a:srgbClr val="7030A0"/>
                </a:solidFill>
              </a:rPr>
              <a:t>Almost </a:t>
            </a:r>
            <a:r>
              <a:rPr lang="en-US" dirty="0">
                <a:solidFill>
                  <a:srgbClr val="7030A0"/>
                </a:solidFill>
              </a:rPr>
              <a:t>everyone would agree that cleaning up the environment and keeping it that way is a good thing. The obvious negative impacts on human health and the ecosystems on Earth are well understood. Yet, there are underlying consequences to compliance to this most basic need that need to be studied, as well. The government of the U.S. has requested voluntary action from citizens and industry, and it has also legislated action in order to start the clean-up process. An example of this is the Clean Air Act. The good news is that this law requires that emissions into the air meet certain standards that will help clean up the environment. Under this act, cars have to reduce emissions of nitrous oxides by 60%, and "clean coal" technologies have to reduce harmful emissions by 20%. Industry is required to reduce emissions of over 200 compounds that are known to cause health problems. The bad news is the cost of compliance. Estimates of consumer costs for a cleaner environment go as high as $50 billion a year, and that study does not even take into account the loss of jobs from reshaping industries to meet the new standards</a:t>
            </a:r>
            <a:r>
              <a:rPr lang="en-US" dirty="0" smtClean="0">
                <a:solidFill>
                  <a:srgbClr val="7030A0"/>
                </a:solidFill>
              </a:rPr>
              <a:t>.</a:t>
            </a:r>
          </a:p>
          <a:p>
            <a:pPr marL="0" indent="0" fontAlgn="base">
              <a:buNone/>
            </a:pPr>
            <a:endParaRPr lang="en-US" dirty="0"/>
          </a:p>
          <a:p>
            <a:pPr marL="0" indent="0" fontAlgn="base">
              <a:buNone/>
            </a:pPr>
            <a:r>
              <a:rPr lang="en-US" b="1" i="1" dirty="0">
                <a:solidFill>
                  <a:srgbClr val="FFFF00"/>
                </a:solidFill>
              </a:rPr>
              <a:t>Which of the following statements best expresses the </a:t>
            </a:r>
            <a:r>
              <a:rPr lang="en-US" b="1" i="1" dirty="0" smtClean="0">
                <a:solidFill>
                  <a:srgbClr val="FFFF00"/>
                </a:solidFill>
              </a:rPr>
              <a:t>central idea of </a:t>
            </a:r>
            <a:r>
              <a:rPr lang="en-US" b="1" i="1" dirty="0">
                <a:solidFill>
                  <a:srgbClr val="FFFF00"/>
                </a:solidFill>
              </a:rPr>
              <a:t>the paragraph?</a:t>
            </a:r>
            <a:r>
              <a:rPr lang="en-US" dirty="0">
                <a:solidFill>
                  <a:srgbClr val="FFFF00"/>
                </a:solidFill>
              </a:rPr>
              <a:t/>
            </a:r>
            <a:br>
              <a:rPr lang="en-US" dirty="0">
                <a:solidFill>
                  <a:srgbClr val="FFFF00"/>
                </a:solidFill>
              </a:rPr>
            </a:br>
            <a:r>
              <a:rPr lang="en-US" dirty="0">
                <a:solidFill>
                  <a:srgbClr val="FFFF00"/>
                </a:solidFill>
              </a:rPr>
              <a:t/>
            </a:r>
            <a:br>
              <a:rPr lang="en-US" dirty="0">
                <a:solidFill>
                  <a:srgbClr val="FFFF00"/>
                </a:solidFill>
              </a:rPr>
            </a:br>
            <a:r>
              <a:rPr lang="en-US" b="1" dirty="0">
                <a:solidFill>
                  <a:srgbClr val="FFFF00"/>
                </a:solidFill>
              </a:rPr>
              <a:t>A</a:t>
            </a:r>
            <a:r>
              <a:rPr lang="en-US" dirty="0">
                <a:solidFill>
                  <a:srgbClr val="FFFF00"/>
                </a:solidFill>
              </a:rPr>
              <a:t>. Industries in nations across the United States need to unite to maintain the standards created by the Clean Air Act despite the costs to the country.</a:t>
            </a:r>
            <a:br>
              <a:rPr lang="en-US" dirty="0">
                <a:solidFill>
                  <a:srgbClr val="FFFF00"/>
                </a:solidFill>
              </a:rPr>
            </a:br>
            <a:r>
              <a:rPr lang="en-US" b="1" dirty="0">
                <a:solidFill>
                  <a:srgbClr val="FFFF00"/>
                </a:solidFill>
              </a:rPr>
              <a:t>B</a:t>
            </a:r>
            <a:r>
              <a:rPr lang="en-US" dirty="0">
                <a:solidFill>
                  <a:srgbClr val="FFFF00"/>
                </a:solidFill>
              </a:rPr>
              <a:t>. Industries are doing their part to reduce emissions that are known to have ill effects on the environment and human health.</a:t>
            </a:r>
            <a:br>
              <a:rPr lang="en-US" dirty="0">
                <a:solidFill>
                  <a:srgbClr val="FFFF00"/>
                </a:solidFill>
              </a:rPr>
            </a:br>
            <a:r>
              <a:rPr lang="en-US" b="1" dirty="0">
                <a:solidFill>
                  <a:srgbClr val="FFFF00"/>
                </a:solidFill>
              </a:rPr>
              <a:t>C. </a:t>
            </a:r>
            <a:r>
              <a:rPr lang="en-US" dirty="0">
                <a:solidFill>
                  <a:srgbClr val="FFFF00"/>
                </a:solidFill>
              </a:rPr>
              <a:t>Although legislation that supports cleaning up the environment is a good idea, the costs of such efforts need to be evaluated.</a:t>
            </a:r>
            <a:br>
              <a:rPr lang="en-US" dirty="0">
                <a:solidFill>
                  <a:srgbClr val="FFFF00"/>
                </a:solidFill>
              </a:rPr>
            </a:br>
            <a:r>
              <a:rPr lang="en-US" b="1" dirty="0">
                <a:solidFill>
                  <a:srgbClr val="FFFF00"/>
                </a:solidFill>
              </a:rPr>
              <a:t>D</a:t>
            </a:r>
            <a:r>
              <a:rPr lang="en-US" dirty="0">
                <a:solidFill>
                  <a:srgbClr val="FFFF00"/>
                </a:solidFill>
              </a:rPr>
              <a:t>. Cleaning up the environment is best accomplished through both legislation like the Clean Air Act and volunteerism from humans impacted by emissions.</a:t>
            </a:r>
          </a:p>
          <a:p>
            <a:pPr marL="0" indent="0">
              <a:buNone/>
            </a:pPr>
            <a:endParaRPr lang="en-US" dirty="0" smtClean="0">
              <a:solidFill>
                <a:srgbClr val="FFFF00"/>
              </a:solidFill>
            </a:endParaRPr>
          </a:p>
          <a:p>
            <a:pPr marL="0" indent="0" algn="ctr">
              <a:buNone/>
            </a:pPr>
            <a:r>
              <a:rPr lang="en-US" b="1" dirty="0" smtClean="0">
                <a:solidFill>
                  <a:srgbClr val="FFFF00"/>
                </a:solidFill>
              </a:rPr>
              <a:t>MAKE SURE YOU CAN EXPLAIN WHY YOU PICKED YOUR ANSWER! </a:t>
            </a:r>
          </a:p>
          <a:p>
            <a:endParaRPr lang="en-US" dirty="0"/>
          </a:p>
        </p:txBody>
      </p:sp>
    </p:spTree>
    <p:extLst>
      <p:ext uri="{BB962C8B-B14F-4D97-AF65-F5344CB8AC3E}">
        <p14:creationId xmlns:p14="http://schemas.microsoft.com/office/powerpoint/2010/main" val="26519936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247434"/>
          </a:xfrm>
        </p:spPr>
        <p:txBody>
          <a:bodyPr>
            <a:normAutofit fontScale="90000"/>
          </a:bodyPr>
          <a:lstStyle/>
          <a:p>
            <a:endParaRPr lang="en-US" dirty="0"/>
          </a:p>
        </p:txBody>
      </p:sp>
      <p:sp>
        <p:nvSpPr>
          <p:cNvPr id="3" name="Content Placeholder 2"/>
          <p:cNvSpPr>
            <a:spLocks noGrp="1"/>
          </p:cNvSpPr>
          <p:nvPr>
            <p:ph idx="1"/>
          </p:nvPr>
        </p:nvSpPr>
        <p:spPr>
          <a:xfrm>
            <a:off x="838200" y="1136342"/>
            <a:ext cx="10515600" cy="5040621"/>
          </a:xfrm>
        </p:spPr>
        <p:txBody>
          <a:bodyPr>
            <a:normAutofit fontScale="92500" lnSpcReduction="10000"/>
          </a:bodyPr>
          <a:lstStyle/>
          <a:p>
            <a:pPr marL="0" indent="0">
              <a:buNone/>
            </a:pPr>
            <a:r>
              <a:rPr lang="en-US" dirty="0" smtClean="0"/>
              <a:t>	</a:t>
            </a:r>
            <a:r>
              <a:rPr lang="en-US" dirty="0" smtClean="0">
                <a:solidFill>
                  <a:srgbClr val="7030A0"/>
                </a:solidFill>
              </a:rPr>
              <a:t>Society</a:t>
            </a:r>
            <a:r>
              <a:rPr lang="en-US" dirty="0">
                <a:solidFill>
                  <a:srgbClr val="7030A0"/>
                </a:solidFill>
              </a:rPr>
              <a:t>, though not perfect, is a working group of people trying to live together in peace. For the most part, people tend to obey the laws set before them and abide by societal codes. However, some people believe the government has made desperate errors, and they wish to change the status quo only to bring peace again in a different way. Those people begin what are known as social movements. These are small groups within societies that seek change. These social movements can rally around anything from saving eagles to saving trees and once a social movement is in motion, it either is inculcated into society or fizzles out. Either way, society will emerge from the social movement and will stabilize again into peace</a:t>
            </a:r>
            <a:r>
              <a:rPr lang="en-US" dirty="0" smtClean="0">
                <a:solidFill>
                  <a:srgbClr val="7030A0"/>
                </a:solidFill>
              </a:rPr>
              <a:t>.</a:t>
            </a:r>
          </a:p>
          <a:p>
            <a:pPr marL="0" indent="0">
              <a:buNone/>
            </a:pPr>
            <a:endParaRPr lang="en-US" dirty="0"/>
          </a:p>
          <a:p>
            <a:pPr marL="0" indent="0">
              <a:buNone/>
            </a:pPr>
            <a:endParaRPr lang="en-US" dirty="0" smtClean="0"/>
          </a:p>
          <a:p>
            <a:pPr marL="0" indent="0">
              <a:buNone/>
            </a:pPr>
            <a:r>
              <a:rPr lang="en-US" dirty="0" smtClean="0">
                <a:solidFill>
                  <a:srgbClr val="FFFF00"/>
                </a:solidFill>
              </a:rPr>
              <a:t>What is the central idea of this text? Support your answer.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5400809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4269"/>
          </a:xfrm>
        </p:spPr>
        <p:txBody>
          <a:bodyPr>
            <a:normAutofit fontScale="90000"/>
          </a:bodyPr>
          <a:lstStyle/>
          <a:p>
            <a:endParaRPr lang="en-US" dirty="0"/>
          </a:p>
        </p:txBody>
      </p:sp>
      <p:sp>
        <p:nvSpPr>
          <p:cNvPr id="3" name="Content Placeholder 2"/>
          <p:cNvSpPr>
            <a:spLocks noGrp="1"/>
          </p:cNvSpPr>
          <p:nvPr>
            <p:ph idx="1"/>
          </p:nvPr>
        </p:nvSpPr>
        <p:spPr>
          <a:xfrm>
            <a:off x="838200" y="665825"/>
            <a:ext cx="10515600" cy="5511138"/>
          </a:xfrm>
        </p:spPr>
        <p:txBody>
          <a:bodyPr>
            <a:normAutofit lnSpcReduction="10000"/>
          </a:bodyPr>
          <a:lstStyle/>
          <a:p>
            <a:pPr marL="0" indent="0">
              <a:buNone/>
            </a:pPr>
            <a:r>
              <a:rPr lang="en-US" dirty="0" smtClean="0"/>
              <a:t>	</a:t>
            </a:r>
            <a:r>
              <a:rPr lang="en-US" dirty="0" smtClean="0">
                <a:solidFill>
                  <a:srgbClr val="7030A0"/>
                </a:solidFill>
              </a:rPr>
              <a:t>Despite </a:t>
            </a:r>
            <a:r>
              <a:rPr lang="en-US" dirty="0">
                <a:solidFill>
                  <a:srgbClr val="7030A0"/>
                </a:solidFill>
              </a:rPr>
              <a:t>modern outcries for technology in schools, some skeptics believe technology has no place in the modern classroom, and argue against it for several reasons. Some of the loudest, most heavily researched arguments come from The Alliance for Childhood, an organization whose mission involves supporting the rights of children globally. They have completed a report called, "Fools Gold: A Critical Look at Computers and Childhood." The document's authors purport these: (1) there are no conclusive stats that prove technology's helpfulness in school, and (2) kids need hands-on, real-world learning, not computer training. Their research backs up their claims, which heightens the debate about what real learning means</a:t>
            </a:r>
            <a:r>
              <a:rPr lang="en-US" dirty="0" smtClean="0">
                <a:solidFill>
                  <a:srgbClr val="7030A0"/>
                </a:solidFill>
              </a:rPr>
              <a:t>.</a:t>
            </a:r>
          </a:p>
          <a:p>
            <a:endParaRPr lang="en-US" dirty="0" smtClean="0"/>
          </a:p>
          <a:p>
            <a:pPr marL="0" indent="0">
              <a:buNone/>
            </a:pPr>
            <a:endParaRPr lang="en-US" dirty="0"/>
          </a:p>
          <a:p>
            <a:pPr marL="0" indent="0">
              <a:buNone/>
            </a:pPr>
            <a:r>
              <a:rPr lang="en-US" dirty="0" smtClean="0">
                <a:solidFill>
                  <a:srgbClr val="FFFF00"/>
                </a:solidFill>
              </a:rPr>
              <a:t>What is the central idea of this text? Support your answer. </a:t>
            </a:r>
          </a:p>
          <a:p>
            <a:pPr marL="0" indent="0">
              <a:buNone/>
            </a:pPr>
            <a:endParaRPr lang="en-US" dirty="0" smtClean="0">
              <a:solidFill>
                <a:srgbClr val="FFFF00"/>
              </a:solidFill>
            </a:endParaRPr>
          </a:p>
          <a:p>
            <a:pPr marL="0" indent="0">
              <a:buNone/>
            </a:pPr>
            <a:endParaRPr lang="en-US" dirty="0" smtClean="0"/>
          </a:p>
          <a:p>
            <a:endParaRPr lang="en-US" dirty="0"/>
          </a:p>
          <a:p>
            <a:pPr marL="0" indent="0">
              <a:buNone/>
            </a:pPr>
            <a:endParaRPr lang="en-US" dirty="0"/>
          </a:p>
        </p:txBody>
      </p:sp>
    </p:spTree>
    <p:extLst>
      <p:ext uri="{BB962C8B-B14F-4D97-AF65-F5344CB8AC3E}">
        <p14:creationId xmlns:p14="http://schemas.microsoft.com/office/powerpoint/2010/main" val="21062968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Office Theme</Template>
  <TotalTime>16</TotalTime>
  <Words>158</Words>
  <Application>Microsoft Office PowerPoint</Application>
  <PresentationFormat>Widescreen</PresentationFormat>
  <Paragraphs>38</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Central Idea, Relevant Details, Summarizing </vt:lpstr>
      <vt:lpstr>PowerPoint Presentation</vt:lpstr>
      <vt:lpstr>PowerPoint Presentation</vt:lpstr>
      <vt:lpstr>Practice </vt:lpstr>
      <vt:lpstr>PowerPoint Presentation</vt:lpstr>
      <vt:lpstr>PowerPoint Presentation</vt:lpstr>
      <vt:lpstr>PowerPoint Presentation</vt:lpstr>
      <vt:lpstr>PowerPoint Presentation</vt:lpstr>
      <vt:lpstr>PowerPoint Presentation</vt:lpstr>
    </vt:vector>
  </TitlesOfParts>
  <Company>SDPBC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Central Idea, Relevant Details, Summarizing</dc:title>
  <dc:creator>Jennifer English</dc:creator>
  <cp:lastModifiedBy>Christina McShine</cp:lastModifiedBy>
  <cp:revision>3</cp:revision>
  <dcterms:created xsi:type="dcterms:W3CDTF">2015-09-08T11:56:20Z</dcterms:created>
  <dcterms:modified xsi:type="dcterms:W3CDTF">2015-09-08T16:02:01Z</dcterms:modified>
</cp:coreProperties>
</file>