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sldIdLst>
    <p:sldId id="256" r:id="rId2"/>
    <p:sldId id="303" r:id="rId3"/>
    <p:sldId id="308" r:id="rId4"/>
    <p:sldId id="309" r:id="rId5"/>
    <p:sldId id="310" r:id="rId6"/>
    <p:sldId id="320" r:id="rId7"/>
    <p:sldId id="311" r:id="rId8"/>
    <p:sldId id="322" r:id="rId9"/>
    <p:sldId id="312" r:id="rId10"/>
    <p:sldId id="323" r:id="rId11"/>
    <p:sldId id="319" r:id="rId12"/>
    <p:sldId id="324" r:id="rId13"/>
    <p:sldId id="307" r:id="rId14"/>
    <p:sldId id="305" r:id="rId15"/>
    <p:sldId id="325" r:id="rId16"/>
    <p:sldId id="306" r:id="rId17"/>
    <p:sldId id="326" r:id="rId18"/>
    <p:sldId id="327" r:id="rId19"/>
    <p:sldId id="318" r:id="rId20"/>
    <p:sldId id="313" r:id="rId21"/>
    <p:sldId id="314" r:id="rId22"/>
    <p:sldId id="315" r:id="rId23"/>
    <p:sldId id="316" r:id="rId24"/>
    <p:sldId id="317" r:id="rId25"/>
    <p:sldId id="321" r:id="rId26"/>
    <p:sldId id="328" r:id="rId27"/>
    <p:sldId id="329" r:id="rId28"/>
    <p:sldId id="330"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Times" panose="02020603050405020304" pitchFamily="18"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33051"/>
    <a:srgbClr val="802A47"/>
    <a:srgbClr val="E3B63B"/>
    <a:srgbClr val="107849"/>
    <a:srgbClr val="0E613B"/>
    <a:srgbClr val="399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4" d="100"/>
          <a:sy n="74" d="100"/>
        </p:scale>
        <p:origin x="14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7B683-3479-3748-A166-83F5B9C0D966}"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87DBC-528F-714E-A0FF-9EE057F6E6D6}" type="slidenum">
              <a:rPr lang="en-US" smtClean="0"/>
              <a:t>‹#›</a:t>
            </a:fld>
            <a:endParaRPr lang="en-US"/>
          </a:p>
        </p:txBody>
      </p:sp>
    </p:spTree>
    <p:extLst>
      <p:ext uri="{BB962C8B-B14F-4D97-AF65-F5344CB8AC3E}">
        <p14:creationId xmlns:p14="http://schemas.microsoft.com/office/powerpoint/2010/main" val="635952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28</a:t>
            </a:fld>
            <a:endParaRPr lang="en-US"/>
          </a:p>
        </p:txBody>
      </p:sp>
    </p:spTree>
    <p:extLst>
      <p:ext uri="{BB962C8B-B14F-4D97-AF65-F5344CB8AC3E}">
        <p14:creationId xmlns:p14="http://schemas.microsoft.com/office/powerpoint/2010/main" val="169308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3B149C-F57B-4A48-98EB-A2F7BC49BB07}"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B149C-F57B-4A48-98EB-A2F7BC49BB07}"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B149C-F57B-4A48-98EB-A2F7BC49BB07}"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B149C-F57B-4A48-98EB-A2F7BC49BB07}"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B149C-F57B-4A48-98EB-A2F7BC49BB07}"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3B149C-F57B-4A48-98EB-A2F7BC49BB07}"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B149C-F57B-4A48-98EB-A2F7BC49BB07}"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B149C-F57B-4A48-98EB-A2F7BC49BB07}"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B149C-F57B-4A48-98EB-A2F7BC49BB07}"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B149C-F57B-4A48-98EB-A2F7BC49BB07}"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B149C-F57B-4A48-98EB-A2F7BC49BB07}"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63B20-E68E-0B4E-964B-3C400DA715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B149C-F57B-4A48-98EB-A2F7BC49BB07}"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63B20-E68E-0B4E-964B-3C400DA715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95_DB6GgLQ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fontspace.com/font-diner/cherry-cream-soda"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prestoplan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www.teacherspayteachers.com/Store/Presto-Pla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A9kP6XYW7gA"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fjR4mpBp4U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hE3jShGPscQ"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 y="6535579"/>
            <a:ext cx="990600" cy="246221"/>
          </a:xfrm>
          <a:prstGeom prst="rect">
            <a:avLst/>
          </a:prstGeom>
          <a:noFill/>
        </p:spPr>
        <p:txBody>
          <a:bodyPr wrap="square" rtlCol="0">
            <a:spAutoFit/>
          </a:bodyPr>
          <a:lstStyle/>
          <a:p>
            <a:r>
              <a:rPr lang="en-US" sz="1000" dirty="0"/>
              <a:t>© Presto Plans </a:t>
            </a:r>
          </a:p>
        </p:txBody>
      </p:sp>
      <p:sp>
        <p:nvSpPr>
          <p:cNvPr id="7" name="TextBox 6"/>
          <p:cNvSpPr txBox="1"/>
          <p:nvPr/>
        </p:nvSpPr>
        <p:spPr>
          <a:xfrm>
            <a:off x="609600" y="1803737"/>
            <a:ext cx="7239000" cy="1015663"/>
          </a:xfrm>
          <a:prstGeom prst="rect">
            <a:avLst/>
          </a:prstGeom>
          <a:noFill/>
        </p:spPr>
        <p:txBody>
          <a:bodyPr wrap="square" rtlCol="0">
            <a:spAutoFit/>
          </a:bodyPr>
          <a:lstStyle/>
          <a:p>
            <a:r>
              <a:rPr lang="en-US" sz="6000" dirty="0" smtClean="0">
                <a:latin typeface="Cherry Cream Soda"/>
                <a:cs typeface="Cherry Cream Soda"/>
              </a:rPr>
              <a:t>Understanding</a:t>
            </a:r>
            <a:endParaRPr lang="en-US" sz="6000" dirty="0">
              <a:latin typeface="Cherry Cream Soda"/>
              <a:cs typeface="Cherry Cream Soda"/>
            </a:endParaRPr>
          </a:p>
        </p:txBody>
      </p:sp>
      <p:sp>
        <p:nvSpPr>
          <p:cNvPr id="8" name="TextBox 7"/>
          <p:cNvSpPr txBox="1"/>
          <p:nvPr/>
        </p:nvSpPr>
        <p:spPr>
          <a:xfrm>
            <a:off x="1600200" y="2514600"/>
            <a:ext cx="4343400" cy="1246495"/>
          </a:xfrm>
          <a:prstGeom prst="rect">
            <a:avLst/>
          </a:prstGeom>
          <a:noFill/>
        </p:spPr>
        <p:txBody>
          <a:bodyPr wrap="square" rtlCol="0">
            <a:spAutoFit/>
          </a:bodyPr>
          <a:lstStyle/>
          <a:p>
            <a:r>
              <a:rPr lang="en-US" sz="7500" dirty="0" smtClean="0">
                <a:latin typeface="Cherry Cream Soda"/>
                <a:cs typeface="Cherry Cream Soda"/>
              </a:rPr>
              <a:t>Literary</a:t>
            </a:r>
            <a:endParaRPr lang="en-US" sz="7500" dirty="0"/>
          </a:p>
        </p:txBody>
      </p:sp>
      <p:pic>
        <p:nvPicPr>
          <p:cNvPr id="10" name="Picture 9" descr="1.png"/>
          <p:cNvPicPr>
            <a:picLocks noChangeAspect="1"/>
          </p:cNvPicPr>
          <p:nvPr/>
        </p:nvPicPr>
        <p:blipFill>
          <a:blip r:embed="rId2"/>
          <a:stretch>
            <a:fillRect/>
          </a:stretch>
        </p:blipFill>
        <p:spPr>
          <a:xfrm>
            <a:off x="7086600" y="1828800"/>
            <a:ext cx="1821657" cy="4953000"/>
          </a:xfrm>
          <a:prstGeom prst="rect">
            <a:avLst/>
          </a:prstGeom>
        </p:spPr>
      </p:pic>
      <p:sp>
        <p:nvSpPr>
          <p:cNvPr id="14" name="TextBox 13"/>
          <p:cNvSpPr txBox="1"/>
          <p:nvPr/>
        </p:nvSpPr>
        <p:spPr>
          <a:xfrm>
            <a:off x="381000" y="4464040"/>
            <a:ext cx="6858000" cy="1708160"/>
          </a:xfrm>
          <a:prstGeom prst="rect">
            <a:avLst/>
          </a:prstGeom>
          <a:noFill/>
        </p:spPr>
        <p:txBody>
          <a:bodyPr wrap="square" rtlCol="0">
            <a:spAutoFit/>
          </a:bodyPr>
          <a:lstStyle/>
          <a:p>
            <a:pPr algn="ctr"/>
            <a:r>
              <a:rPr lang="en-US" sz="3500" b="1" dirty="0" smtClean="0">
                <a:solidFill>
                  <a:srgbClr val="008000"/>
                </a:solidFill>
                <a:latin typeface="Cherry Cream Soda"/>
                <a:cs typeface="Cherry Cream Soda"/>
              </a:rPr>
              <a:t>Antagonist / Protagonist</a:t>
            </a:r>
          </a:p>
          <a:p>
            <a:pPr algn="ctr"/>
            <a:r>
              <a:rPr lang="en-US" sz="3500" b="1" dirty="0" smtClean="0">
                <a:solidFill>
                  <a:srgbClr val="008000"/>
                </a:solidFill>
                <a:latin typeface="Cherry Cream Soda"/>
                <a:cs typeface="Cherry Cream Soda"/>
              </a:rPr>
              <a:t>Dynamic / Static </a:t>
            </a:r>
          </a:p>
          <a:p>
            <a:pPr algn="ctr"/>
            <a:r>
              <a:rPr lang="en-US" sz="3500" b="1" dirty="0" smtClean="0">
                <a:solidFill>
                  <a:srgbClr val="008000"/>
                </a:solidFill>
                <a:latin typeface="Cherry Cream Soda"/>
                <a:cs typeface="Cherry Cream Soda"/>
              </a:rPr>
              <a:t>Direct / Indirect </a:t>
            </a:r>
            <a:endParaRPr lang="en-US" sz="3500" dirty="0" smtClean="0">
              <a:solidFill>
                <a:srgbClr val="008000"/>
              </a:solidFill>
              <a:latin typeface="Cherry Cream Soda"/>
              <a:cs typeface="Cherry Cream Soda"/>
            </a:endParaRPr>
          </a:p>
          <a:p>
            <a:endParaRPr lang="en-US" sz="2500" dirty="0" smtClean="0">
              <a:solidFill>
                <a:srgbClr val="802A47"/>
              </a:solidFill>
              <a:latin typeface="Cherry Cream Soda"/>
              <a:cs typeface="Cherry Cream Soda"/>
            </a:endParaRPr>
          </a:p>
        </p:txBody>
      </p:sp>
      <p:sp>
        <p:nvSpPr>
          <p:cNvPr id="15" name="TextBox 1"/>
          <p:cNvSpPr txBox="1"/>
          <p:nvPr/>
        </p:nvSpPr>
        <p:spPr>
          <a:xfrm>
            <a:off x="457200" y="260648"/>
            <a:ext cx="8305800" cy="1785104"/>
          </a:xfrm>
          <a:prstGeom prst="rect">
            <a:avLst/>
          </a:prstGeom>
          <a:noFill/>
          <a:effectLst>
            <a:outerShdw blurRad="50800" dist="50800" dir="2700000">
              <a:srgbClr val="000000">
                <a:alpha val="43000"/>
              </a:srgbClr>
            </a:outerShdw>
          </a:effectLst>
        </p:spPr>
        <p:txBody>
          <a:bodyPr wrap="square" rtlCol="0">
            <a:spAutoFit/>
          </a:bodyPr>
          <a:lstStyle/>
          <a:p>
            <a:pPr algn="ctr"/>
            <a:r>
              <a:rPr lang="en-US" sz="11000" dirty="0" smtClean="0">
                <a:solidFill>
                  <a:srgbClr val="660066"/>
                </a:solidFill>
                <a:effectLst>
                  <a:outerShdw blurRad="25400" dist="38100" dir="2700000">
                    <a:schemeClr val="tx1">
                      <a:alpha val="43000"/>
                    </a:schemeClr>
                  </a:outerShdw>
                </a:effectLst>
                <a:latin typeface="Cherry Cream Soda"/>
                <a:cs typeface="Cherry Cream Soda"/>
              </a:rPr>
              <a:t>Character</a:t>
            </a:r>
            <a:endParaRPr lang="en-US" sz="11000" dirty="0">
              <a:solidFill>
                <a:srgbClr val="660066"/>
              </a:solidFill>
              <a:effectLst>
                <a:outerShdw blurRad="25400" dist="38100" dir="2700000">
                  <a:schemeClr val="tx1">
                    <a:alpha val="43000"/>
                  </a:schemeClr>
                </a:outerShdw>
              </a:effectLst>
              <a:latin typeface="Cherry Cream Soda"/>
              <a:cs typeface="Cherry Cream Soda"/>
            </a:endParaRPr>
          </a:p>
        </p:txBody>
      </p:sp>
      <p:sp>
        <p:nvSpPr>
          <p:cNvPr id="12" name="TextBox 11"/>
          <p:cNvSpPr txBox="1"/>
          <p:nvPr/>
        </p:nvSpPr>
        <p:spPr>
          <a:xfrm>
            <a:off x="1905000" y="3325505"/>
            <a:ext cx="4343400" cy="1246495"/>
          </a:xfrm>
          <a:prstGeom prst="rect">
            <a:avLst/>
          </a:prstGeom>
          <a:noFill/>
        </p:spPr>
        <p:txBody>
          <a:bodyPr wrap="square" rtlCol="0">
            <a:spAutoFit/>
          </a:bodyPr>
          <a:lstStyle/>
          <a:p>
            <a:r>
              <a:rPr lang="en-US" sz="7500" dirty="0" smtClean="0">
                <a:latin typeface="Cherry Cream Soda"/>
                <a:cs typeface="Cherry Cream Soda"/>
              </a:rPr>
              <a:t>Terms</a:t>
            </a:r>
            <a:endParaRPr lang="en-US" sz="7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3400" y="1946969"/>
            <a:ext cx="4419600" cy="3539431"/>
          </a:xfrm>
          <a:prstGeom prst="rect">
            <a:avLst/>
          </a:prstGeom>
          <a:noFill/>
        </p:spPr>
        <p:txBody>
          <a:bodyPr wrap="square" rtlCol="0">
            <a:spAutoFit/>
          </a:bodyPr>
          <a:lstStyle/>
          <a:p>
            <a:pPr algn="ctr"/>
            <a:r>
              <a:rPr lang="en-US" sz="2800" dirty="0" smtClean="0">
                <a:latin typeface="Cherry Cream Soda"/>
                <a:cs typeface="Cherry Cream Soda"/>
              </a:rPr>
              <a:t>The </a:t>
            </a:r>
            <a:r>
              <a:rPr lang="en-US" sz="2800" dirty="0" err="1" smtClean="0">
                <a:latin typeface="Cherry Cream Soda"/>
                <a:cs typeface="Cherry Cream Soda"/>
              </a:rPr>
              <a:t>Grinch</a:t>
            </a:r>
            <a:r>
              <a:rPr lang="en-US" sz="2800" dirty="0" smtClean="0">
                <a:latin typeface="Cherry Cream Soda"/>
                <a:cs typeface="Cherry Cream Soda"/>
              </a:rPr>
              <a:t> starts out as a miserable Christmas hating character, but changes to be more caring and giving. This makes him a dynamic round character.</a:t>
            </a:r>
            <a:endParaRPr lang="en-US" sz="2500" dirty="0" smtClean="0">
              <a:latin typeface="Cherry Cream Soda"/>
              <a:cs typeface="Cherry Cream Soda"/>
            </a:endParaRPr>
          </a:p>
        </p:txBody>
      </p:sp>
      <p:sp>
        <p:nvSpPr>
          <p:cNvPr id="10" name="TextBox 1"/>
          <p:cNvSpPr txBox="1"/>
          <p:nvPr/>
        </p:nvSpPr>
        <p:spPr>
          <a:xfrm>
            <a:off x="457200" y="66297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Dynamic (Round)</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4" name="Picture 13" descr="1.png"/>
          <p:cNvPicPr>
            <a:picLocks noChangeAspect="1"/>
          </p:cNvPicPr>
          <p:nvPr/>
        </p:nvPicPr>
        <p:blipFill>
          <a:blip r:embed="rId2"/>
          <a:stretch>
            <a:fillRect/>
          </a:stretch>
        </p:blipFill>
        <p:spPr>
          <a:xfrm>
            <a:off x="4724400" y="1676400"/>
            <a:ext cx="3886200" cy="4191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3" name="TextBox 12"/>
          <p:cNvSpPr txBox="1"/>
          <p:nvPr/>
        </p:nvSpPr>
        <p:spPr>
          <a:xfrm>
            <a:off x="685800" y="1143000"/>
            <a:ext cx="7696200" cy="2585323"/>
          </a:xfrm>
          <a:prstGeom prst="rect">
            <a:avLst/>
          </a:prstGeom>
          <a:noFill/>
        </p:spPr>
        <p:txBody>
          <a:bodyPr wrap="square" rtlCol="0">
            <a:spAutoFit/>
          </a:bodyPr>
          <a:lstStyle/>
          <a:p>
            <a:pPr algn="ctr"/>
            <a:r>
              <a:rPr lang="en-US" sz="2700" dirty="0" smtClean="0">
                <a:latin typeface="Cherry Cream Soda"/>
                <a:cs typeface="Cherry Cream Soda"/>
              </a:rPr>
              <a:t>A stock character is a stereotypical fictional character that the reader will recognize from frequent recurrences in other works.  Stock characters are always flat/static as they only possess one or two stereotypical traits.</a:t>
            </a:r>
          </a:p>
          <a:p>
            <a:endParaRPr lang="en-US" dirty="0"/>
          </a:p>
        </p:txBody>
      </p:sp>
      <p:sp>
        <p:nvSpPr>
          <p:cNvPr id="8" name="TextBox 1"/>
          <p:cNvSpPr txBox="1"/>
          <p:nvPr/>
        </p:nvSpPr>
        <p:spPr>
          <a:xfrm>
            <a:off x="457200" y="404664"/>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Stock Character</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cxnSp>
        <p:nvCxnSpPr>
          <p:cNvPr id="9" name="Straight Arrow Connector 8"/>
          <p:cNvCxnSpPr/>
          <p:nvPr/>
        </p:nvCxnSpPr>
        <p:spPr>
          <a:xfrm rot="10800000" flipV="1">
            <a:off x="5105400" y="5638798"/>
            <a:ext cx="3505200" cy="1"/>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05400" y="4193738"/>
            <a:ext cx="3733800" cy="1292662"/>
          </a:xfrm>
          <a:prstGeom prst="rect">
            <a:avLst/>
          </a:prstGeom>
          <a:noFill/>
        </p:spPr>
        <p:txBody>
          <a:bodyPr wrap="square" rtlCol="0">
            <a:spAutoFit/>
          </a:bodyPr>
          <a:lstStyle/>
          <a:p>
            <a:pPr algn="ctr"/>
            <a:r>
              <a:rPr lang="en-US" sz="2600" dirty="0" smtClean="0">
                <a:latin typeface="Cherry Cream Soda"/>
                <a:cs typeface="Cherry Cream Soda"/>
              </a:rPr>
              <a:t>Click the image to see an example of a stock character.</a:t>
            </a:r>
          </a:p>
        </p:txBody>
      </p:sp>
      <p:pic>
        <p:nvPicPr>
          <p:cNvPr id="12" name="Picture 11" descr="1.png">
            <a:hlinkClick r:id="rId2"/>
          </p:cNvPr>
          <p:cNvPicPr>
            <a:picLocks noChangeAspect="1"/>
          </p:cNvPicPr>
          <p:nvPr/>
        </p:nvPicPr>
        <p:blipFill>
          <a:blip r:embed="rId3"/>
          <a:stretch>
            <a:fillRect/>
          </a:stretch>
        </p:blipFill>
        <p:spPr>
          <a:xfrm>
            <a:off x="1066800" y="3733800"/>
            <a:ext cx="3505200" cy="3124200"/>
          </a:xfrm>
          <a:prstGeom prst="rect">
            <a:avLst/>
          </a:prstGeom>
        </p:spPr>
      </p:pic>
      <p:sp>
        <p:nvSpPr>
          <p:cNvPr id="14" name="TextBox 13"/>
          <p:cNvSpPr txBox="1"/>
          <p:nvPr/>
        </p:nvSpPr>
        <p:spPr>
          <a:xfrm>
            <a:off x="5105400" y="5755957"/>
            <a:ext cx="3733800" cy="492443"/>
          </a:xfrm>
          <a:prstGeom prst="rect">
            <a:avLst/>
          </a:prstGeom>
          <a:noFill/>
        </p:spPr>
        <p:txBody>
          <a:bodyPr wrap="square" rtlCol="0">
            <a:spAutoFit/>
          </a:bodyPr>
          <a:lstStyle/>
          <a:p>
            <a:pPr algn="ctr"/>
            <a:r>
              <a:rPr lang="en-US" sz="2600" dirty="0" smtClean="0">
                <a:latin typeface="Cherry Cream Soda"/>
                <a:cs typeface="Cherry Cream Soda"/>
              </a:rPr>
              <a:t>Watch until 1:40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3" name="TextBox 12"/>
          <p:cNvSpPr txBox="1"/>
          <p:nvPr/>
        </p:nvSpPr>
        <p:spPr>
          <a:xfrm>
            <a:off x="533400" y="1828800"/>
            <a:ext cx="5410200" cy="3831818"/>
          </a:xfrm>
          <a:prstGeom prst="rect">
            <a:avLst/>
          </a:prstGeom>
          <a:noFill/>
        </p:spPr>
        <p:txBody>
          <a:bodyPr wrap="square" rtlCol="0">
            <a:spAutoFit/>
          </a:bodyPr>
          <a:lstStyle/>
          <a:p>
            <a:pPr algn="ctr"/>
            <a:r>
              <a:rPr lang="en-US" sz="2700" dirty="0" smtClean="0">
                <a:latin typeface="Cherry Cream Soda"/>
                <a:cs typeface="Cherry Cream Soda"/>
              </a:rPr>
              <a:t>In this clip, Biff is a stock character.  His role is one that would be recognizable to the audience– he is the stereotypical bully.  He is bigger than the other characters, picks on others who are smaller than him, and he lacks intelligence.</a:t>
            </a:r>
          </a:p>
          <a:p>
            <a:endParaRPr lang="en-US" dirty="0"/>
          </a:p>
        </p:txBody>
      </p:sp>
      <p:sp>
        <p:nvSpPr>
          <p:cNvPr id="8" name="TextBox 1"/>
          <p:cNvSpPr txBox="1"/>
          <p:nvPr/>
        </p:nvSpPr>
        <p:spPr>
          <a:xfrm>
            <a:off x="457200" y="54868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Stock Character</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1" name="Picture 10" descr="1.png"/>
          <p:cNvPicPr>
            <a:picLocks noChangeAspect="1"/>
          </p:cNvPicPr>
          <p:nvPr/>
        </p:nvPicPr>
        <p:blipFill>
          <a:blip r:embed="rId2"/>
          <a:stretch>
            <a:fillRect/>
          </a:stretch>
        </p:blipFill>
        <p:spPr>
          <a:xfrm>
            <a:off x="5962459" y="1676400"/>
            <a:ext cx="2571941" cy="434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5800" y="1447800"/>
            <a:ext cx="5943600" cy="2646878"/>
          </a:xfrm>
          <a:prstGeom prst="rect">
            <a:avLst/>
          </a:prstGeom>
          <a:noFill/>
        </p:spPr>
        <p:txBody>
          <a:bodyPr wrap="square" rtlCol="0">
            <a:spAutoFit/>
          </a:bodyPr>
          <a:lstStyle/>
          <a:p>
            <a:r>
              <a:rPr lang="en-US" sz="2600" dirty="0" smtClean="0">
                <a:latin typeface="Cherry Cream Soda"/>
                <a:cs typeface="Cherry Cream Soda"/>
              </a:rPr>
              <a:t>Characterization is the process by which the author reveals the personality of the characters in a fictional story.  There are two types of characterizations: </a:t>
            </a:r>
            <a:r>
              <a:rPr lang="en-US" sz="3600" b="1" u="sng" dirty="0" smtClean="0">
                <a:latin typeface="Cherry Cream Soda"/>
                <a:cs typeface="Cherry Cream Soda"/>
              </a:rPr>
              <a:t>Direct</a:t>
            </a:r>
            <a:r>
              <a:rPr lang="en-US" sz="3600" b="1" dirty="0" smtClean="0">
                <a:latin typeface="Cherry Cream Soda"/>
                <a:cs typeface="Cherry Cream Soda"/>
              </a:rPr>
              <a:t> &amp; </a:t>
            </a:r>
            <a:r>
              <a:rPr lang="en-US" sz="3600" b="1" u="sng" dirty="0" smtClean="0">
                <a:latin typeface="Cherry Cream Soda"/>
                <a:cs typeface="Cherry Cream Soda"/>
              </a:rPr>
              <a:t>Indirect</a:t>
            </a:r>
            <a:r>
              <a:rPr lang="en-US" sz="3600" dirty="0" smtClean="0">
                <a:latin typeface="Cherry Cream Soda"/>
                <a:cs typeface="Cherry Cream Soda"/>
              </a:rPr>
              <a:t>.</a:t>
            </a:r>
          </a:p>
        </p:txBody>
      </p:sp>
      <p:sp>
        <p:nvSpPr>
          <p:cNvPr id="9" name="TextBox 1"/>
          <p:cNvSpPr txBox="1"/>
          <p:nvPr/>
        </p:nvSpPr>
        <p:spPr>
          <a:xfrm>
            <a:off x="457200" y="53340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Characterization</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0" name="Picture 9" descr="1.png"/>
          <p:cNvPicPr>
            <a:picLocks noChangeAspect="1"/>
          </p:cNvPicPr>
          <p:nvPr/>
        </p:nvPicPr>
        <p:blipFill>
          <a:blip r:embed="rId2"/>
          <a:stretch>
            <a:fillRect/>
          </a:stretch>
        </p:blipFill>
        <p:spPr>
          <a:xfrm>
            <a:off x="1752600" y="1459992"/>
            <a:ext cx="7391400" cy="53218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8" name="TextBox 7"/>
          <p:cNvSpPr txBox="1"/>
          <p:nvPr/>
        </p:nvSpPr>
        <p:spPr>
          <a:xfrm>
            <a:off x="457200" y="1251972"/>
            <a:ext cx="8382000" cy="1292662"/>
          </a:xfrm>
          <a:prstGeom prst="rect">
            <a:avLst/>
          </a:prstGeom>
          <a:noFill/>
        </p:spPr>
        <p:txBody>
          <a:bodyPr wrap="square" rtlCol="0">
            <a:spAutoFit/>
          </a:bodyPr>
          <a:lstStyle/>
          <a:p>
            <a:pPr algn="ctr"/>
            <a:r>
              <a:rPr lang="en-US" sz="2600" dirty="0" smtClean="0">
                <a:latin typeface="Cherry Cream Soda"/>
                <a:cs typeface="Cherry Cream Soda"/>
              </a:rPr>
              <a:t>Direct characterization occurs when the writer directly </a:t>
            </a:r>
            <a:r>
              <a:rPr lang="en-US" sz="2600" b="1" u="sng" dirty="0" smtClean="0">
                <a:solidFill>
                  <a:srgbClr val="802A47"/>
                </a:solidFill>
                <a:latin typeface="Cherry Cream Soda"/>
                <a:cs typeface="Cherry Cream Soda"/>
              </a:rPr>
              <a:t>TELLS</a:t>
            </a:r>
            <a:r>
              <a:rPr lang="en-US" sz="2600" b="1" dirty="0" smtClean="0">
                <a:solidFill>
                  <a:srgbClr val="802A47"/>
                </a:solidFill>
                <a:latin typeface="Cherry Cream Soda"/>
                <a:cs typeface="Cherry Cream Soda"/>
              </a:rPr>
              <a:t> </a:t>
            </a:r>
            <a:r>
              <a:rPr lang="en-US" sz="2600" dirty="0" smtClean="0">
                <a:latin typeface="Cherry Cream Soda"/>
                <a:cs typeface="Cherry Cream Soda"/>
              </a:rPr>
              <a:t>the audience what the personality of the character is. </a:t>
            </a:r>
          </a:p>
        </p:txBody>
      </p:sp>
      <p:sp>
        <p:nvSpPr>
          <p:cNvPr id="7" name="TextBox 1"/>
          <p:cNvSpPr txBox="1"/>
          <p:nvPr/>
        </p:nvSpPr>
        <p:spPr>
          <a:xfrm>
            <a:off x="457200" y="404664"/>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Direct</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9" name="Picture 8" descr="1.png"/>
          <p:cNvPicPr>
            <a:picLocks noChangeAspect="1"/>
          </p:cNvPicPr>
          <p:nvPr/>
        </p:nvPicPr>
        <p:blipFill>
          <a:blip r:embed="rId2"/>
          <a:stretch>
            <a:fillRect/>
          </a:stretch>
        </p:blipFill>
        <p:spPr>
          <a:xfrm>
            <a:off x="1981200" y="2667000"/>
            <a:ext cx="5410200" cy="3763834"/>
          </a:xfrm>
          <a:prstGeom prst="rect">
            <a:avLst/>
          </a:prstGeom>
        </p:spPr>
      </p:pic>
      <p:sp>
        <p:nvSpPr>
          <p:cNvPr id="10" name="TextBox 9"/>
          <p:cNvSpPr txBox="1"/>
          <p:nvPr/>
        </p:nvSpPr>
        <p:spPr>
          <a:xfrm rot="230553">
            <a:off x="3188783" y="3431865"/>
            <a:ext cx="3886200" cy="477054"/>
          </a:xfrm>
          <a:prstGeom prst="rect">
            <a:avLst/>
          </a:prstGeom>
          <a:noFill/>
        </p:spPr>
        <p:txBody>
          <a:bodyPr wrap="square" rtlCol="0">
            <a:spAutoFit/>
          </a:bodyPr>
          <a:lstStyle/>
          <a:p>
            <a:r>
              <a:rPr lang="en-US" sz="2500" dirty="0" smtClean="0">
                <a:solidFill>
                  <a:srgbClr val="660066"/>
                </a:solidFill>
                <a:latin typeface="Cherry Cream Soda"/>
                <a:cs typeface="Cherry Cream Soda"/>
              </a:rPr>
              <a:t>The character is… </a:t>
            </a:r>
            <a:endParaRPr lang="en-US" sz="2500" dirty="0">
              <a:solidFill>
                <a:srgbClr val="660066"/>
              </a:solidFill>
              <a:latin typeface="Cherry Cream Soda"/>
              <a:cs typeface="Cherry Cream Soda"/>
            </a:endParaRPr>
          </a:p>
        </p:txBody>
      </p:sp>
      <p:sp>
        <p:nvSpPr>
          <p:cNvPr id="11" name="TextBox 10"/>
          <p:cNvSpPr txBox="1"/>
          <p:nvPr/>
        </p:nvSpPr>
        <p:spPr>
          <a:xfrm rot="230553">
            <a:off x="2802651" y="3893281"/>
            <a:ext cx="916193" cy="523220"/>
          </a:xfrm>
          <a:prstGeom prst="rect">
            <a:avLst/>
          </a:prstGeom>
          <a:noFill/>
        </p:spPr>
        <p:txBody>
          <a:bodyPr wrap="square" rtlCol="0">
            <a:spAutoFit/>
          </a:bodyPr>
          <a:lstStyle/>
          <a:p>
            <a:r>
              <a:rPr lang="en-US" sz="2800" dirty="0" smtClean="0">
                <a:solidFill>
                  <a:srgbClr val="107849"/>
                </a:solidFill>
                <a:latin typeface="Cherry Cream Soda"/>
                <a:cs typeface="Cherry Cream Soda"/>
              </a:rPr>
              <a:t>Tall</a:t>
            </a:r>
            <a:endParaRPr lang="en-US" sz="2500" dirty="0">
              <a:solidFill>
                <a:srgbClr val="107849"/>
              </a:solidFill>
              <a:latin typeface="Cherry Cream Soda"/>
              <a:cs typeface="Cherry Cream Soda"/>
            </a:endParaRPr>
          </a:p>
        </p:txBody>
      </p:sp>
      <p:sp>
        <p:nvSpPr>
          <p:cNvPr id="12" name="TextBox 11"/>
          <p:cNvSpPr txBox="1"/>
          <p:nvPr/>
        </p:nvSpPr>
        <p:spPr>
          <a:xfrm rot="230553">
            <a:off x="3363893" y="4389985"/>
            <a:ext cx="1205197" cy="523220"/>
          </a:xfrm>
          <a:prstGeom prst="rect">
            <a:avLst/>
          </a:prstGeom>
          <a:noFill/>
        </p:spPr>
        <p:txBody>
          <a:bodyPr wrap="square" rtlCol="0">
            <a:spAutoFit/>
          </a:bodyPr>
          <a:lstStyle/>
          <a:p>
            <a:r>
              <a:rPr lang="en-US" sz="2800" dirty="0" smtClean="0">
                <a:solidFill>
                  <a:srgbClr val="107849"/>
                </a:solidFill>
                <a:latin typeface="Cherry Cream Soda"/>
                <a:cs typeface="Cherry Cream Soda"/>
              </a:rPr>
              <a:t>Nice</a:t>
            </a:r>
            <a:endParaRPr lang="en-US" sz="2500" dirty="0">
              <a:solidFill>
                <a:srgbClr val="107849"/>
              </a:solidFill>
              <a:latin typeface="Cherry Cream Soda"/>
              <a:cs typeface="Cherry Cream Soda"/>
            </a:endParaRPr>
          </a:p>
        </p:txBody>
      </p:sp>
      <p:sp>
        <p:nvSpPr>
          <p:cNvPr id="13" name="TextBox 12"/>
          <p:cNvSpPr txBox="1"/>
          <p:nvPr/>
        </p:nvSpPr>
        <p:spPr>
          <a:xfrm rot="230553">
            <a:off x="5654487" y="3994372"/>
            <a:ext cx="1641295" cy="523220"/>
          </a:xfrm>
          <a:prstGeom prst="rect">
            <a:avLst/>
          </a:prstGeom>
          <a:noFill/>
        </p:spPr>
        <p:txBody>
          <a:bodyPr wrap="square" rtlCol="0">
            <a:spAutoFit/>
          </a:bodyPr>
          <a:lstStyle/>
          <a:p>
            <a:r>
              <a:rPr lang="en-US" sz="2800" dirty="0" smtClean="0">
                <a:solidFill>
                  <a:srgbClr val="107849"/>
                </a:solidFill>
                <a:latin typeface="Cherry Cream Soda"/>
                <a:cs typeface="Cherry Cream Soda"/>
              </a:rPr>
              <a:t>Smart</a:t>
            </a:r>
            <a:endParaRPr lang="en-US" sz="2500" dirty="0">
              <a:solidFill>
                <a:srgbClr val="107849"/>
              </a:solidFill>
              <a:latin typeface="Cherry Cream Soda"/>
              <a:cs typeface="Cherry Cream Soda"/>
            </a:endParaRPr>
          </a:p>
        </p:txBody>
      </p:sp>
      <p:sp>
        <p:nvSpPr>
          <p:cNvPr id="14" name="TextBox 13"/>
          <p:cNvSpPr txBox="1"/>
          <p:nvPr/>
        </p:nvSpPr>
        <p:spPr>
          <a:xfrm rot="230553">
            <a:off x="2801693" y="4904525"/>
            <a:ext cx="1768029" cy="523220"/>
          </a:xfrm>
          <a:prstGeom prst="rect">
            <a:avLst/>
          </a:prstGeom>
          <a:noFill/>
        </p:spPr>
        <p:txBody>
          <a:bodyPr wrap="square" rtlCol="0">
            <a:spAutoFit/>
          </a:bodyPr>
          <a:lstStyle/>
          <a:p>
            <a:r>
              <a:rPr lang="en-US" sz="2800" dirty="0" smtClean="0">
                <a:solidFill>
                  <a:srgbClr val="107849"/>
                </a:solidFill>
                <a:latin typeface="Cherry Cream Soda"/>
                <a:cs typeface="Cherry Cream Soda"/>
              </a:rPr>
              <a:t>Nervous</a:t>
            </a:r>
            <a:endParaRPr lang="en-US" sz="2500" dirty="0">
              <a:solidFill>
                <a:srgbClr val="107849"/>
              </a:solidFill>
              <a:latin typeface="Cherry Cream Soda"/>
              <a:cs typeface="Cherry Cream Soda"/>
            </a:endParaRPr>
          </a:p>
        </p:txBody>
      </p:sp>
      <p:sp>
        <p:nvSpPr>
          <p:cNvPr id="15" name="TextBox 14"/>
          <p:cNvSpPr txBox="1"/>
          <p:nvPr/>
        </p:nvSpPr>
        <p:spPr>
          <a:xfrm rot="230553">
            <a:off x="4007626" y="3921823"/>
            <a:ext cx="1768029" cy="523220"/>
          </a:xfrm>
          <a:prstGeom prst="rect">
            <a:avLst/>
          </a:prstGeom>
          <a:noFill/>
        </p:spPr>
        <p:txBody>
          <a:bodyPr wrap="square" rtlCol="0">
            <a:spAutoFit/>
          </a:bodyPr>
          <a:lstStyle/>
          <a:p>
            <a:r>
              <a:rPr lang="en-US" sz="2800" dirty="0" smtClean="0">
                <a:solidFill>
                  <a:srgbClr val="107849"/>
                </a:solidFill>
                <a:latin typeface="Cherry Cream Soda"/>
                <a:cs typeface="Cherry Cream Soda"/>
              </a:rPr>
              <a:t>Angry</a:t>
            </a:r>
            <a:endParaRPr lang="en-US" sz="2500" dirty="0">
              <a:solidFill>
                <a:srgbClr val="107849"/>
              </a:solidFill>
              <a:latin typeface="Cherry Cream Soda"/>
              <a:cs typeface="Cherry Cream Soda"/>
            </a:endParaRPr>
          </a:p>
        </p:txBody>
      </p:sp>
      <p:sp>
        <p:nvSpPr>
          <p:cNvPr id="16" name="TextBox 15"/>
          <p:cNvSpPr txBox="1"/>
          <p:nvPr/>
        </p:nvSpPr>
        <p:spPr>
          <a:xfrm rot="230553">
            <a:off x="5197145" y="5087855"/>
            <a:ext cx="1768029" cy="523220"/>
          </a:xfrm>
          <a:prstGeom prst="rect">
            <a:avLst/>
          </a:prstGeom>
          <a:noFill/>
        </p:spPr>
        <p:txBody>
          <a:bodyPr wrap="square" rtlCol="0">
            <a:spAutoFit/>
          </a:bodyPr>
          <a:lstStyle/>
          <a:p>
            <a:r>
              <a:rPr lang="en-US" sz="2800" dirty="0" smtClean="0">
                <a:solidFill>
                  <a:srgbClr val="107849"/>
                </a:solidFill>
                <a:latin typeface="Cherry Cream Soda"/>
                <a:cs typeface="Cherry Cream Soda"/>
              </a:rPr>
              <a:t>Witty</a:t>
            </a:r>
            <a:endParaRPr lang="en-US" sz="2500" dirty="0">
              <a:solidFill>
                <a:srgbClr val="107849"/>
              </a:solidFill>
              <a:latin typeface="Cherry Cream Soda"/>
              <a:cs typeface="Cherry Cream Soda"/>
            </a:endParaRPr>
          </a:p>
        </p:txBody>
      </p:sp>
      <p:sp>
        <p:nvSpPr>
          <p:cNvPr id="17" name="TextBox 16"/>
          <p:cNvSpPr txBox="1"/>
          <p:nvPr/>
        </p:nvSpPr>
        <p:spPr>
          <a:xfrm rot="230553">
            <a:off x="4586980" y="4582888"/>
            <a:ext cx="2270526" cy="523220"/>
          </a:xfrm>
          <a:prstGeom prst="rect">
            <a:avLst/>
          </a:prstGeom>
          <a:noFill/>
        </p:spPr>
        <p:txBody>
          <a:bodyPr wrap="square" rtlCol="0">
            <a:spAutoFit/>
          </a:bodyPr>
          <a:lstStyle/>
          <a:p>
            <a:r>
              <a:rPr lang="en-US" sz="2800" dirty="0" smtClean="0">
                <a:solidFill>
                  <a:srgbClr val="107849"/>
                </a:solidFill>
                <a:latin typeface="Cherry Cream Soda"/>
                <a:cs typeface="Cherry Cream Soda"/>
              </a:rPr>
              <a:t>Impatient</a:t>
            </a:r>
            <a:endParaRPr lang="en-US" sz="2500" dirty="0">
              <a:solidFill>
                <a:srgbClr val="107849"/>
              </a:solidFill>
              <a:latin typeface="Cherry Cream Soda"/>
              <a:cs typeface="Cherry Cream Sod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8" name="TextBox 7"/>
          <p:cNvSpPr txBox="1"/>
          <p:nvPr/>
        </p:nvSpPr>
        <p:spPr>
          <a:xfrm>
            <a:off x="550544" y="2040791"/>
            <a:ext cx="4021456" cy="3293209"/>
          </a:xfrm>
          <a:prstGeom prst="rect">
            <a:avLst/>
          </a:prstGeom>
          <a:noFill/>
        </p:spPr>
        <p:txBody>
          <a:bodyPr wrap="square" rtlCol="0">
            <a:spAutoFit/>
          </a:bodyPr>
          <a:lstStyle/>
          <a:p>
            <a:pPr algn="ctr"/>
            <a:r>
              <a:rPr lang="en-US" sz="2600" dirty="0" smtClean="0">
                <a:latin typeface="Cherry Cream Soda"/>
                <a:cs typeface="Cherry Cream Soda"/>
              </a:rPr>
              <a:t>“John was an intelligent and quick-witted student” </a:t>
            </a:r>
          </a:p>
          <a:p>
            <a:pPr algn="ctr"/>
            <a:endParaRPr lang="en-US" sz="2600" dirty="0" smtClean="0">
              <a:latin typeface="Cherry Cream Soda"/>
              <a:cs typeface="Cherry Cream Soda"/>
            </a:endParaRPr>
          </a:p>
          <a:p>
            <a:pPr algn="ctr"/>
            <a:r>
              <a:rPr lang="en-US" sz="2600" dirty="0" smtClean="0">
                <a:latin typeface="Cherry Cream Soda"/>
                <a:cs typeface="Cherry Cream Soda"/>
              </a:rPr>
              <a:t>The author directly </a:t>
            </a:r>
            <a:r>
              <a:rPr lang="en-US" sz="2600" b="1" u="sng" dirty="0" smtClean="0">
                <a:latin typeface="Cherry Cream Soda"/>
                <a:cs typeface="Cherry Cream Soda"/>
              </a:rPr>
              <a:t>tells </a:t>
            </a:r>
            <a:r>
              <a:rPr lang="en-US" sz="2600" dirty="0" smtClean="0">
                <a:latin typeface="Cherry Cream Soda"/>
                <a:cs typeface="Cherry Cream Soda"/>
              </a:rPr>
              <a:t>the reader about John’s personality traits.  </a:t>
            </a:r>
          </a:p>
        </p:txBody>
      </p:sp>
      <p:sp>
        <p:nvSpPr>
          <p:cNvPr id="7" name="TextBox 1"/>
          <p:cNvSpPr txBox="1"/>
          <p:nvPr/>
        </p:nvSpPr>
        <p:spPr>
          <a:xfrm>
            <a:off x="457200" y="53340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Direct: Example</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9" name="Picture 8" descr="1.png"/>
          <p:cNvPicPr>
            <a:picLocks noChangeAspect="1"/>
          </p:cNvPicPr>
          <p:nvPr/>
        </p:nvPicPr>
        <p:blipFill>
          <a:blip r:embed="rId2"/>
          <a:stretch>
            <a:fillRect/>
          </a:stretch>
        </p:blipFill>
        <p:spPr>
          <a:xfrm>
            <a:off x="4478656" y="1752600"/>
            <a:ext cx="3988118" cy="4038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1000" y="1251972"/>
            <a:ext cx="8382000" cy="1292662"/>
          </a:xfrm>
          <a:prstGeom prst="rect">
            <a:avLst/>
          </a:prstGeom>
          <a:noFill/>
        </p:spPr>
        <p:txBody>
          <a:bodyPr wrap="square" rtlCol="0">
            <a:spAutoFit/>
          </a:bodyPr>
          <a:lstStyle/>
          <a:p>
            <a:pPr algn="ctr"/>
            <a:r>
              <a:rPr lang="en-US" sz="2600" dirty="0" smtClean="0">
                <a:latin typeface="Cherry Cream Soda"/>
                <a:cs typeface="Cherry Cream Soda"/>
              </a:rPr>
              <a:t>Indirect characterization occurs when the writer indirectly </a:t>
            </a:r>
            <a:r>
              <a:rPr lang="en-US" sz="2600" b="1" u="sng" dirty="0" smtClean="0">
                <a:solidFill>
                  <a:srgbClr val="802A47"/>
                </a:solidFill>
                <a:latin typeface="Cherry Cream Soda"/>
                <a:cs typeface="Cherry Cream Soda"/>
              </a:rPr>
              <a:t>REVEALS </a:t>
            </a:r>
            <a:r>
              <a:rPr lang="en-US" sz="2600" dirty="0" smtClean="0">
                <a:latin typeface="Cherry Cream Soda"/>
                <a:cs typeface="Cherry Cream Soda"/>
              </a:rPr>
              <a:t>the personality of the characters by </a:t>
            </a:r>
            <a:r>
              <a:rPr lang="en-US" sz="2600" b="1" u="sng" dirty="0" smtClean="0">
                <a:solidFill>
                  <a:srgbClr val="802A47"/>
                </a:solidFill>
                <a:latin typeface="Cherry Cream Soda"/>
                <a:cs typeface="Cherry Cream Soda"/>
              </a:rPr>
              <a:t>SHOWING</a:t>
            </a:r>
            <a:r>
              <a:rPr lang="en-US" sz="2600" b="1" dirty="0" smtClean="0">
                <a:solidFill>
                  <a:srgbClr val="802A47"/>
                </a:solidFill>
                <a:latin typeface="Cherry Cream Soda"/>
                <a:cs typeface="Cherry Cream Soda"/>
              </a:rPr>
              <a:t> </a:t>
            </a:r>
            <a:r>
              <a:rPr lang="en-US" sz="2600" dirty="0" smtClean="0">
                <a:latin typeface="Cherry Cream Soda"/>
                <a:cs typeface="Cherry Cream Soda"/>
              </a:rPr>
              <a:t>the reader.  </a:t>
            </a:r>
          </a:p>
        </p:txBody>
      </p:sp>
      <p:sp>
        <p:nvSpPr>
          <p:cNvPr id="9" name="TextBox 1"/>
          <p:cNvSpPr txBox="1"/>
          <p:nvPr/>
        </p:nvSpPr>
        <p:spPr>
          <a:xfrm>
            <a:off x="457200" y="404664"/>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Indirect</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0" name="Picture 9" descr="1.png"/>
          <p:cNvPicPr>
            <a:picLocks noChangeAspect="1"/>
          </p:cNvPicPr>
          <p:nvPr/>
        </p:nvPicPr>
        <p:blipFill>
          <a:blip r:embed="rId2"/>
          <a:stretch>
            <a:fillRect/>
          </a:stretch>
        </p:blipFill>
        <p:spPr>
          <a:xfrm rot="20664442">
            <a:off x="1630135" y="2290683"/>
            <a:ext cx="6340464" cy="464439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5800" y="1759327"/>
            <a:ext cx="4724400" cy="4031873"/>
          </a:xfrm>
          <a:prstGeom prst="rect">
            <a:avLst/>
          </a:prstGeom>
          <a:noFill/>
        </p:spPr>
        <p:txBody>
          <a:bodyPr wrap="square" rtlCol="0">
            <a:spAutoFit/>
          </a:bodyPr>
          <a:lstStyle/>
          <a:p>
            <a:pPr algn="ctr"/>
            <a:r>
              <a:rPr lang="en-US" sz="2500" dirty="0" smtClean="0">
                <a:latin typeface="Cherry Cream Soda"/>
                <a:cs typeface="Cherry Cream Soda"/>
              </a:rPr>
              <a:t>“Susan was not looking forward to wearing a frilly dress to the dance.  It simply wasn’t her”</a:t>
            </a:r>
          </a:p>
          <a:p>
            <a:pPr algn="ctr"/>
            <a:endParaRPr lang="en-US" sz="2600" dirty="0" smtClean="0">
              <a:latin typeface="Cherry Cream Soda"/>
              <a:cs typeface="Cherry Cream Soda"/>
            </a:endParaRPr>
          </a:p>
          <a:p>
            <a:pPr algn="ctr"/>
            <a:r>
              <a:rPr lang="en-US" sz="2600" dirty="0" smtClean="0">
                <a:latin typeface="Cherry Cream Soda"/>
                <a:cs typeface="Cherry Cream Soda"/>
              </a:rPr>
              <a:t>The author does not </a:t>
            </a:r>
            <a:r>
              <a:rPr lang="en-US" sz="2600" b="1" u="sng" dirty="0" smtClean="0">
                <a:latin typeface="Cherry Cream Soda"/>
                <a:cs typeface="Cherry Cream Soda"/>
              </a:rPr>
              <a:t>tell </a:t>
            </a:r>
            <a:r>
              <a:rPr lang="en-US" sz="2600" dirty="0" smtClean="0">
                <a:latin typeface="Cherry Cream Soda"/>
                <a:cs typeface="Cherry Cream Soda"/>
              </a:rPr>
              <a:t>the reader anything directly about Susan, but his words </a:t>
            </a:r>
            <a:r>
              <a:rPr lang="en-US" sz="2600" b="1" u="sng" dirty="0" smtClean="0">
                <a:latin typeface="Cherry Cream Soda"/>
                <a:cs typeface="Cherry Cream Soda"/>
              </a:rPr>
              <a:t>show </a:t>
            </a:r>
            <a:r>
              <a:rPr lang="en-US" sz="2600" dirty="0" smtClean="0">
                <a:latin typeface="Cherry Cream Soda"/>
                <a:cs typeface="Cherry Cream Soda"/>
              </a:rPr>
              <a:t>that Susan may be a tomboy. </a:t>
            </a:r>
          </a:p>
        </p:txBody>
      </p:sp>
      <p:sp>
        <p:nvSpPr>
          <p:cNvPr id="9" name="TextBox 1"/>
          <p:cNvSpPr txBox="1"/>
          <p:nvPr/>
        </p:nvSpPr>
        <p:spPr>
          <a:xfrm>
            <a:off x="457200" y="53340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Indirect: Example</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0" name="Picture 9" descr="1.png"/>
          <p:cNvPicPr>
            <a:picLocks noChangeAspect="1"/>
          </p:cNvPicPr>
          <p:nvPr/>
        </p:nvPicPr>
        <p:blipFill>
          <a:blip r:embed="rId2"/>
          <a:stretch>
            <a:fillRect/>
          </a:stretch>
        </p:blipFill>
        <p:spPr>
          <a:xfrm>
            <a:off x="5776722" y="1676400"/>
            <a:ext cx="2605278" cy="4267200"/>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5800" y="1524000"/>
            <a:ext cx="7772400" cy="954107"/>
          </a:xfrm>
          <a:prstGeom prst="rect">
            <a:avLst/>
          </a:prstGeom>
          <a:noFill/>
        </p:spPr>
        <p:txBody>
          <a:bodyPr wrap="square" rtlCol="0">
            <a:spAutoFit/>
          </a:bodyPr>
          <a:lstStyle/>
          <a:p>
            <a:pPr algn="ctr"/>
            <a:r>
              <a:rPr lang="en-US" sz="2800" dirty="0" smtClean="0">
                <a:latin typeface="Cherry Cream Soda"/>
                <a:cs typeface="Cherry Cream Soda"/>
              </a:rPr>
              <a:t>1. Think of a word you would use to describe yourself. </a:t>
            </a:r>
          </a:p>
        </p:txBody>
      </p:sp>
      <p:sp>
        <p:nvSpPr>
          <p:cNvPr id="9" name="TextBox 1"/>
          <p:cNvSpPr txBox="1"/>
          <p:nvPr/>
        </p:nvSpPr>
        <p:spPr>
          <a:xfrm>
            <a:off x="457200" y="54868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Indirect: Activity</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sp>
        <p:nvSpPr>
          <p:cNvPr id="12" name="TextBox 11"/>
          <p:cNvSpPr txBox="1"/>
          <p:nvPr/>
        </p:nvSpPr>
        <p:spPr>
          <a:xfrm>
            <a:off x="457200" y="2590800"/>
            <a:ext cx="8305800" cy="1631216"/>
          </a:xfrm>
          <a:prstGeom prst="rect">
            <a:avLst/>
          </a:prstGeom>
          <a:noFill/>
        </p:spPr>
        <p:txBody>
          <a:bodyPr wrap="square" rtlCol="0">
            <a:spAutoFit/>
          </a:bodyPr>
          <a:lstStyle/>
          <a:p>
            <a:pPr algn="ctr"/>
            <a:r>
              <a:rPr lang="en-US" sz="2500" dirty="0" smtClean="0">
                <a:latin typeface="Cherry Cream Soda"/>
                <a:cs typeface="Cherry Cream Soda"/>
              </a:rPr>
              <a:t>2. Write an example of you </a:t>
            </a:r>
            <a:r>
              <a:rPr lang="en-US" sz="2500" u="sng" dirty="0" smtClean="0">
                <a:latin typeface="Cherry Cream Soda"/>
                <a:cs typeface="Cherry Cream Soda"/>
              </a:rPr>
              <a:t>demonstrating </a:t>
            </a:r>
            <a:r>
              <a:rPr lang="en-US" sz="2500" dirty="0" smtClean="0">
                <a:latin typeface="Cherry Cream Soda"/>
                <a:cs typeface="Cherry Cream Soda"/>
              </a:rPr>
              <a:t>that quality. For example, if you chose the word “neat freak”, you might write “Everyday I pick up, dust, and vacuum my room.” </a:t>
            </a:r>
          </a:p>
          <a:p>
            <a:pPr algn="ctr"/>
            <a:endParaRPr lang="en-US" sz="3000" dirty="0" smtClean="0">
              <a:latin typeface="Cherry Cream Soda"/>
              <a:cs typeface="Cherry Cream Soda"/>
            </a:endParaRPr>
          </a:p>
        </p:txBody>
      </p:sp>
      <p:sp>
        <p:nvSpPr>
          <p:cNvPr id="14" name="TextBox 13"/>
          <p:cNvSpPr txBox="1"/>
          <p:nvPr/>
        </p:nvSpPr>
        <p:spPr>
          <a:xfrm>
            <a:off x="990600" y="4356318"/>
            <a:ext cx="7543800" cy="1815882"/>
          </a:xfrm>
          <a:prstGeom prst="rect">
            <a:avLst/>
          </a:prstGeom>
          <a:noFill/>
        </p:spPr>
        <p:txBody>
          <a:bodyPr wrap="square" rtlCol="0">
            <a:spAutoFit/>
          </a:bodyPr>
          <a:lstStyle/>
          <a:p>
            <a:r>
              <a:rPr lang="en-US" sz="2800" dirty="0" smtClean="0">
                <a:solidFill>
                  <a:srgbClr val="107849"/>
                </a:solidFill>
                <a:latin typeface="Cherry Cream Soda"/>
                <a:cs typeface="Cherry Cream Soda"/>
              </a:rPr>
              <a:t>The sentence you wrote is an example of indirect characterization.  You don’t TELL us about what quality you have, but instead you SHOW us! </a:t>
            </a:r>
          </a:p>
          <a:p>
            <a:pPr algn="ctr"/>
            <a:endParaRPr lang="en-US" sz="3000" dirty="0" smtClean="0">
              <a:latin typeface="Cherry Cream Soda"/>
              <a:cs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0" name="TextBox 9"/>
          <p:cNvSpPr txBox="1"/>
          <p:nvPr/>
        </p:nvSpPr>
        <p:spPr>
          <a:xfrm>
            <a:off x="457200" y="1436638"/>
            <a:ext cx="8382000" cy="1154162"/>
          </a:xfrm>
          <a:prstGeom prst="rect">
            <a:avLst/>
          </a:prstGeom>
          <a:noFill/>
        </p:spPr>
        <p:txBody>
          <a:bodyPr wrap="square" rtlCol="0">
            <a:spAutoFit/>
          </a:bodyPr>
          <a:lstStyle/>
          <a:p>
            <a:pPr algn="ctr"/>
            <a:r>
              <a:rPr lang="en-US" sz="2300" dirty="0" smtClean="0">
                <a:latin typeface="Cherry Cream Soda"/>
                <a:cs typeface="Cherry Cream Soda"/>
              </a:rPr>
              <a:t>There are five different ways that an author can indirectly reveal the personality of the characters.  Use the STEAL method when analyzing character </a:t>
            </a:r>
          </a:p>
        </p:txBody>
      </p:sp>
      <p:sp>
        <p:nvSpPr>
          <p:cNvPr id="13" name="TextBox 12"/>
          <p:cNvSpPr txBox="1"/>
          <p:nvPr/>
        </p:nvSpPr>
        <p:spPr>
          <a:xfrm>
            <a:off x="762000" y="2745700"/>
            <a:ext cx="4495800" cy="3323987"/>
          </a:xfrm>
          <a:prstGeom prst="rect">
            <a:avLst/>
          </a:prstGeom>
          <a:noFill/>
        </p:spPr>
        <p:txBody>
          <a:bodyPr wrap="square" rtlCol="0">
            <a:spAutoFit/>
          </a:bodyPr>
          <a:lstStyle/>
          <a:p>
            <a:r>
              <a:rPr lang="en-US" sz="3500" b="1" u="sng" dirty="0" smtClean="0">
                <a:latin typeface="Cherry Cream Soda"/>
                <a:cs typeface="Cherry Cream Soda"/>
              </a:rPr>
              <a:t>STEAL</a:t>
            </a:r>
          </a:p>
          <a:p>
            <a:r>
              <a:rPr lang="en-US" sz="3500" dirty="0" smtClean="0">
                <a:solidFill>
                  <a:srgbClr val="107849"/>
                </a:solidFill>
                <a:latin typeface="Cherry Cream Soda"/>
                <a:cs typeface="Cherry Cream Soda"/>
              </a:rPr>
              <a:t>S</a:t>
            </a:r>
            <a:r>
              <a:rPr lang="en-US" sz="3500" dirty="0" smtClean="0">
                <a:latin typeface="Cherry Cream Soda"/>
                <a:cs typeface="Cherry Cream Soda"/>
              </a:rPr>
              <a:t>peech </a:t>
            </a:r>
          </a:p>
          <a:p>
            <a:r>
              <a:rPr lang="en-US" sz="3500" dirty="0" smtClean="0">
                <a:solidFill>
                  <a:srgbClr val="107849"/>
                </a:solidFill>
                <a:latin typeface="Cherry Cream Soda"/>
                <a:cs typeface="Cherry Cream Soda"/>
              </a:rPr>
              <a:t>T</a:t>
            </a:r>
            <a:r>
              <a:rPr lang="en-US" sz="3500" dirty="0" smtClean="0">
                <a:latin typeface="Cherry Cream Soda"/>
                <a:cs typeface="Cherry Cream Soda"/>
              </a:rPr>
              <a:t>houghts </a:t>
            </a:r>
          </a:p>
          <a:p>
            <a:r>
              <a:rPr lang="en-US" sz="3500" dirty="0" smtClean="0">
                <a:solidFill>
                  <a:srgbClr val="107849"/>
                </a:solidFill>
                <a:latin typeface="Cherry Cream Soda"/>
                <a:cs typeface="Cherry Cream Soda"/>
              </a:rPr>
              <a:t>E</a:t>
            </a:r>
            <a:r>
              <a:rPr lang="en-US" sz="3500" dirty="0" smtClean="0">
                <a:latin typeface="Cherry Cream Soda"/>
                <a:cs typeface="Cherry Cream Soda"/>
              </a:rPr>
              <a:t>ffect on others </a:t>
            </a:r>
          </a:p>
          <a:p>
            <a:r>
              <a:rPr lang="en-US" sz="3500" dirty="0" smtClean="0">
                <a:solidFill>
                  <a:srgbClr val="107849"/>
                </a:solidFill>
                <a:latin typeface="Cherry Cream Soda"/>
                <a:cs typeface="Cherry Cream Soda"/>
              </a:rPr>
              <a:t>A</a:t>
            </a:r>
            <a:r>
              <a:rPr lang="en-US" sz="3500" dirty="0" smtClean="0">
                <a:latin typeface="Cherry Cream Soda"/>
                <a:cs typeface="Cherry Cream Soda"/>
              </a:rPr>
              <a:t>ctions </a:t>
            </a:r>
          </a:p>
          <a:p>
            <a:r>
              <a:rPr lang="en-US" sz="3500" dirty="0" smtClean="0">
                <a:solidFill>
                  <a:srgbClr val="107849"/>
                </a:solidFill>
                <a:latin typeface="Cherry Cream Soda"/>
                <a:cs typeface="Cherry Cream Soda"/>
              </a:rPr>
              <a:t>L</a:t>
            </a:r>
            <a:r>
              <a:rPr lang="en-US" sz="3500" dirty="0" smtClean="0">
                <a:latin typeface="Cherry Cream Soda"/>
                <a:cs typeface="Cherry Cream Soda"/>
              </a:rPr>
              <a:t>ooks</a:t>
            </a:r>
          </a:p>
        </p:txBody>
      </p:sp>
      <p:sp>
        <p:nvSpPr>
          <p:cNvPr id="8" name="TextBox 1"/>
          <p:cNvSpPr txBox="1"/>
          <p:nvPr/>
        </p:nvSpPr>
        <p:spPr>
          <a:xfrm>
            <a:off x="457200" y="476672"/>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STEAL Method</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9" name="Picture 8" descr="1.png"/>
          <p:cNvPicPr>
            <a:picLocks noChangeAspect="1"/>
          </p:cNvPicPr>
          <p:nvPr/>
        </p:nvPicPr>
        <p:blipFill>
          <a:blip r:embed="rId2"/>
          <a:stretch>
            <a:fillRect/>
          </a:stretch>
        </p:blipFill>
        <p:spPr>
          <a:xfrm>
            <a:off x="4953000" y="2667000"/>
            <a:ext cx="3352800" cy="3352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38200" y="2987074"/>
            <a:ext cx="4267200" cy="3970318"/>
          </a:xfrm>
          <a:prstGeom prst="rect">
            <a:avLst/>
          </a:prstGeom>
          <a:noFill/>
        </p:spPr>
        <p:txBody>
          <a:bodyPr wrap="square" rtlCol="0">
            <a:spAutoFit/>
          </a:bodyPr>
          <a:lstStyle/>
          <a:p>
            <a:endParaRPr lang="en-US" sz="2800" b="1" dirty="0" smtClean="0">
              <a:latin typeface="Cherry Cream Soda"/>
              <a:cs typeface="Cherry Cream Soda"/>
            </a:endParaRPr>
          </a:p>
          <a:p>
            <a:pPr>
              <a:buFontTx/>
              <a:buChar char="-"/>
            </a:pPr>
            <a:r>
              <a:rPr lang="en-US" sz="2800" b="1" dirty="0" smtClean="0">
                <a:latin typeface="Cherry Cream Soda"/>
                <a:cs typeface="Cherry Cream Soda"/>
              </a:rPr>
              <a:t> Characters drive the plot.</a:t>
            </a:r>
          </a:p>
          <a:p>
            <a:pPr>
              <a:buFontTx/>
              <a:buChar char="-"/>
            </a:pPr>
            <a:endParaRPr lang="en-US" sz="2800" b="1" dirty="0" smtClean="0">
              <a:latin typeface="Cherry Cream Soda"/>
              <a:cs typeface="Cherry Cream Soda"/>
            </a:endParaRPr>
          </a:p>
          <a:p>
            <a:pPr>
              <a:buFontTx/>
              <a:buChar char="-"/>
            </a:pPr>
            <a:r>
              <a:rPr lang="en-US" sz="2800" b="1" dirty="0" smtClean="0">
                <a:latin typeface="Cherry Cream Soda"/>
                <a:cs typeface="Cherry Cream Soda"/>
              </a:rPr>
              <a:t> Characters teach the reader about the human condition. </a:t>
            </a:r>
          </a:p>
          <a:p>
            <a:pPr>
              <a:buFontTx/>
              <a:buChar char="-"/>
            </a:pPr>
            <a:endParaRPr lang="en-US" sz="2800" b="1" dirty="0" smtClean="0">
              <a:latin typeface="Cherry Cream Soda"/>
              <a:cs typeface="Cherry Cream Soda"/>
            </a:endParaRPr>
          </a:p>
          <a:p>
            <a:pPr>
              <a:buFontTx/>
              <a:buChar char="-"/>
            </a:pPr>
            <a:endParaRPr lang="en-US" sz="2800" b="1" dirty="0" smtClean="0">
              <a:latin typeface="Cherry Cream Soda"/>
              <a:cs typeface="Cherry Cream Soda"/>
            </a:endParaRPr>
          </a:p>
        </p:txBody>
      </p:sp>
      <p:sp>
        <p:nvSpPr>
          <p:cNvPr id="8" name="TextBox 7"/>
          <p:cNvSpPr txBox="1"/>
          <p:nvPr/>
        </p:nvSpPr>
        <p:spPr>
          <a:xfrm>
            <a:off x="762000" y="2042845"/>
            <a:ext cx="7696200" cy="954107"/>
          </a:xfrm>
          <a:prstGeom prst="rect">
            <a:avLst/>
          </a:prstGeom>
          <a:noFill/>
        </p:spPr>
        <p:txBody>
          <a:bodyPr wrap="square" rtlCol="0">
            <a:spAutoFit/>
          </a:bodyPr>
          <a:lstStyle/>
          <a:p>
            <a:r>
              <a:rPr lang="en-US" sz="2800" dirty="0" smtClean="0">
                <a:latin typeface="Cherry Cream Soda"/>
                <a:cs typeface="Cherry Cream Soda"/>
              </a:rPr>
              <a:t>- Characters help the reader relate to and connect with the story.</a:t>
            </a:r>
          </a:p>
          <a:p>
            <a:endParaRPr lang="en-US" dirty="0"/>
          </a:p>
        </p:txBody>
      </p:sp>
      <p:sp>
        <p:nvSpPr>
          <p:cNvPr id="9" name="TextBox 1"/>
          <p:cNvSpPr txBox="1"/>
          <p:nvPr/>
        </p:nvSpPr>
        <p:spPr>
          <a:xfrm>
            <a:off x="457200" y="609600"/>
            <a:ext cx="8305800" cy="1474763"/>
          </a:xfrm>
          <a:prstGeom prst="rect">
            <a:avLst/>
          </a:prstGeom>
          <a:noFill/>
          <a:effectLst>
            <a:outerShdw blurRad="50800" dist="50800" dir="2700000">
              <a:srgbClr val="000000">
                <a:alpha val="43000"/>
              </a:srgbClr>
            </a:outerShdw>
          </a:effectLst>
        </p:spPr>
        <p:txBody>
          <a:bodyPr wrap="square" rtlCol="0">
            <a:spAutoFit/>
          </a:bodyPr>
          <a:lstStyle/>
          <a:p>
            <a:pPr algn="ctr">
              <a:lnSpc>
                <a:spcPct val="80000"/>
              </a:lnSpc>
            </a:pPr>
            <a:r>
              <a:rPr lang="en-US" sz="5500" dirty="0" smtClean="0">
                <a:solidFill>
                  <a:srgbClr val="660066"/>
                </a:solidFill>
                <a:effectLst>
                  <a:outerShdw blurRad="25400" dist="38100" dir="2700000">
                    <a:schemeClr val="tx1">
                      <a:alpha val="43000"/>
                    </a:schemeClr>
                  </a:outerShdw>
                </a:effectLst>
                <a:latin typeface="Cherry Cream Soda"/>
                <a:cs typeface="Cherry Cream Soda"/>
              </a:rPr>
              <a:t>The Importance </a:t>
            </a:r>
          </a:p>
          <a:p>
            <a:pPr algn="ctr">
              <a:lnSpc>
                <a:spcPct val="80000"/>
              </a:lnSpc>
            </a:pPr>
            <a:r>
              <a:rPr lang="en-US" sz="5500" dirty="0" smtClean="0">
                <a:solidFill>
                  <a:srgbClr val="660066"/>
                </a:solidFill>
                <a:effectLst>
                  <a:outerShdw blurRad="25400" dist="38100" dir="2700000">
                    <a:schemeClr val="tx1">
                      <a:alpha val="43000"/>
                    </a:schemeClr>
                  </a:outerShdw>
                </a:effectLst>
                <a:latin typeface="Cherry Cream Soda"/>
                <a:cs typeface="Cherry Cream Soda"/>
              </a:rPr>
              <a:t>Of Character</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0" name="Picture 9" descr="1.png"/>
          <p:cNvPicPr>
            <a:picLocks noChangeAspect="1"/>
          </p:cNvPicPr>
          <p:nvPr/>
        </p:nvPicPr>
        <p:blipFill>
          <a:blip r:embed="rId2"/>
          <a:stretch>
            <a:fillRect/>
          </a:stretch>
        </p:blipFill>
        <p:spPr>
          <a:xfrm>
            <a:off x="4706778" y="2192179"/>
            <a:ext cx="4132421" cy="413242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7" name="TextBox 6"/>
          <p:cNvSpPr txBox="1"/>
          <p:nvPr/>
        </p:nvSpPr>
        <p:spPr>
          <a:xfrm>
            <a:off x="533400" y="1314272"/>
            <a:ext cx="8229600" cy="1200328"/>
          </a:xfrm>
          <a:prstGeom prst="rect">
            <a:avLst/>
          </a:prstGeom>
          <a:noFill/>
        </p:spPr>
        <p:txBody>
          <a:bodyPr wrap="square" rtlCol="0">
            <a:spAutoFit/>
          </a:bodyPr>
          <a:lstStyle/>
          <a:p>
            <a:pPr algn="ctr"/>
            <a:r>
              <a:rPr lang="en-US" sz="2400" dirty="0" smtClean="0">
                <a:latin typeface="Cherry Cream Soda"/>
                <a:cs typeface="Cherry Cream Soda"/>
              </a:rPr>
              <a:t>Consider what the character says and how they speak.  What does this reveal about their personality?  Consider the following examples: </a:t>
            </a:r>
            <a:endParaRPr lang="en-US" sz="2400" dirty="0">
              <a:latin typeface="Cherry Cream Soda"/>
              <a:cs typeface="Cherry Cream Soda"/>
            </a:endParaRPr>
          </a:p>
        </p:txBody>
      </p:sp>
      <p:sp>
        <p:nvSpPr>
          <p:cNvPr id="8" name="TextBox 7"/>
          <p:cNvSpPr txBox="1"/>
          <p:nvPr/>
        </p:nvSpPr>
        <p:spPr>
          <a:xfrm>
            <a:off x="685800" y="2667000"/>
            <a:ext cx="4495800" cy="3631764"/>
          </a:xfrm>
          <a:prstGeom prst="rect">
            <a:avLst/>
          </a:prstGeom>
          <a:noFill/>
        </p:spPr>
        <p:txBody>
          <a:bodyPr wrap="square" rtlCol="0">
            <a:spAutoFit/>
          </a:bodyPr>
          <a:lstStyle/>
          <a:p>
            <a:r>
              <a:rPr lang="en-US" sz="2300" dirty="0" smtClean="0">
                <a:solidFill>
                  <a:srgbClr val="107849"/>
                </a:solidFill>
                <a:latin typeface="Cherry Cream Soda"/>
                <a:cs typeface="Cherry Cream Soda"/>
              </a:rPr>
              <a:t>A person who uses complex language may be intelligent or educated. </a:t>
            </a:r>
          </a:p>
          <a:p>
            <a:endParaRPr lang="en-US" sz="2300" dirty="0" smtClean="0">
              <a:solidFill>
                <a:srgbClr val="107849"/>
              </a:solidFill>
              <a:latin typeface="Cherry Cream Soda"/>
              <a:cs typeface="Cherry Cream Soda"/>
            </a:endParaRPr>
          </a:p>
          <a:p>
            <a:r>
              <a:rPr lang="en-US" sz="2300" dirty="0" smtClean="0">
                <a:solidFill>
                  <a:srgbClr val="107849"/>
                </a:solidFill>
                <a:latin typeface="Cherry Cream Soda"/>
                <a:cs typeface="Cherry Cream Soda"/>
              </a:rPr>
              <a:t>A person who talks a lot may be social, or nervous</a:t>
            </a:r>
          </a:p>
          <a:p>
            <a:endParaRPr lang="en-US" sz="2300" dirty="0" smtClean="0">
              <a:solidFill>
                <a:srgbClr val="107849"/>
              </a:solidFill>
              <a:latin typeface="Cherry Cream Soda"/>
              <a:cs typeface="Cherry Cream Soda"/>
            </a:endParaRPr>
          </a:p>
          <a:p>
            <a:r>
              <a:rPr lang="en-US" sz="2300" dirty="0" smtClean="0">
                <a:solidFill>
                  <a:srgbClr val="107849"/>
                </a:solidFill>
                <a:latin typeface="Cherry Cream Soda"/>
                <a:cs typeface="Cherry Cream Soda"/>
              </a:rPr>
              <a:t>A person who swears a lot may be angry, crude, or hot-tempered.</a:t>
            </a:r>
            <a:endParaRPr lang="en-US" sz="2300" dirty="0">
              <a:solidFill>
                <a:srgbClr val="107849"/>
              </a:solidFill>
              <a:latin typeface="Cherry Cream Soda"/>
              <a:cs typeface="Cherry Cream Soda"/>
            </a:endParaRPr>
          </a:p>
        </p:txBody>
      </p:sp>
      <p:sp>
        <p:nvSpPr>
          <p:cNvPr id="9" name="TextBox 1"/>
          <p:cNvSpPr txBox="1"/>
          <p:nvPr/>
        </p:nvSpPr>
        <p:spPr>
          <a:xfrm>
            <a:off x="457200" y="332656"/>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Speech</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0" name="Picture 9" descr="1.png"/>
          <p:cNvPicPr>
            <a:picLocks noChangeAspect="1"/>
          </p:cNvPicPr>
          <p:nvPr/>
        </p:nvPicPr>
        <p:blipFill>
          <a:blip r:embed="rId2"/>
          <a:stretch>
            <a:fillRect/>
          </a:stretch>
        </p:blipFill>
        <p:spPr>
          <a:xfrm>
            <a:off x="4953000" y="2344579"/>
            <a:ext cx="4191000" cy="4191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8" name="TextBox 7"/>
          <p:cNvSpPr txBox="1"/>
          <p:nvPr/>
        </p:nvSpPr>
        <p:spPr>
          <a:xfrm>
            <a:off x="533400" y="1390472"/>
            <a:ext cx="8001000" cy="1200328"/>
          </a:xfrm>
          <a:prstGeom prst="rect">
            <a:avLst/>
          </a:prstGeom>
          <a:noFill/>
        </p:spPr>
        <p:txBody>
          <a:bodyPr wrap="square" rtlCol="0">
            <a:spAutoFit/>
          </a:bodyPr>
          <a:lstStyle/>
          <a:p>
            <a:pPr algn="ctr"/>
            <a:r>
              <a:rPr lang="en-US" sz="2400" dirty="0" smtClean="0">
                <a:latin typeface="Cherry Cream Soda"/>
                <a:cs typeface="Cherry Cream Soda"/>
              </a:rPr>
              <a:t>Consider what is revealed through the character’s private thoughts and feelings (if the narration provides this information) </a:t>
            </a:r>
            <a:endParaRPr lang="en-US" sz="2400" dirty="0">
              <a:latin typeface="Cherry Cream Soda"/>
              <a:cs typeface="Cherry Cream Soda"/>
            </a:endParaRPr>
          </a:p>
        </p:txBody>
      </p:sp>
      <p:sp>
        <p:nvSpPr>
          <p:cNvPr id="10" name="TextBox 9"/>
          <p:cNvSpPr txBox="1"/>
          <p:nvPr/>
        </p:nvSpPr>
        <p:spPr>
          <a:xfrm>
            <a:off x="685800" y="2549098"/>
            <a:ext cx="8001000" cy="461665"/>
          </a:xfrm>
          <a:prstGeom prst="rect">
            <a:avLst/>
          </a:prstGeom>
          <a:noFill/>
        </p:spPr>
        <p:txBody>
          <a:bodyPr wrap="square" rtlCol="0">
            <a:spAutoFit/>
          </a:bodyPr>
          <a:lstStyle/>
          <a:p>
            <a:pPr algn="ctr"/>
            <a:r>
              <a:rPr lang="en-US" sz="2400" dirty="0" smtClean="0">
                <a:latin typeface="Cherry Cream Soda"/>
                <a:cs typeface="Cherry Cream Soda"/>
              </a:rPr>
              <a:t>For example…</a:t>
            </a:r>
            <a:endParaRPr lang="en-US" sz="2400" dirty="0">
              <a:latin typeface="Cherry Cream Soda"/>
              <a:cs typeface="Cherry Cream Soda"/>
            </a:endParaRPr>
          </a:p>
        </p:txBody>
      </p:sp>
      <p:sp>
        <p:nvSpPr>
          <p:cNvPr id="9" name="TextBox 1"/>
          <p:cNvSpPr txBox="1"/>
          <p:nvPr/>
        </p:nvSpPr>
        <p:spPr>
          <a:xfrm>
            <a:off x="457200" y="404664"/>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Thoughts</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sp>
        <p:nvSpPr>
          <p:cNvPr id="12" name="TextBox 11"/>
          <p:cNvSpPr txBox="1"/>
          <p:nvPr/>
        </p:nvSpPr>
        <p:spPr>
          <a:xfrm>
            <a:off x="609600" y="2438400"/>
            <a:ext cx="5867400" cy="2215991"/>
          </a:xfrm>
          <a:prstGeom prst="rect">
            <a:avLst/>
          </a:prstGeom>
          <a:noFill/>
        </p:spPr>
        <p:txBody>
          <a:bodyPr wrap="square" rtlCol="0">
            <a:spAutoFit/>
          </a:bodyPr>
          <a:lstStyle/>
          <a:p>
            <a:endParaRPr lang="en-US" sz="2300" dirty="0" smtClean="0">
              <a:latin typeface="Cherry Cream Soda"/>
              <a:cs typeface="Cherry Cream Soda"/>
            </a:endParaRPr>
          </a:p>
          <a:p>
            <a:endParaRPr lang="en-US" sz="2300" dirty="0" smtClean="0">
              <a:latin typeface="Cherry Cream Soda"/>
              <a:cs typeface="Cherry Cream Soda"/>
            </a:endParaRPr>
          </a:p>
          <a:p>
            <a:r>
              <a:rPr lang="en-US" sz="2300" dirty="0" smtClean="0">
                <a:latin typeface="Cherry Cream Soda"/>
                <a:cs typeface="Cherry Cream Soda"/>
              </a:rPr>
              <a:t>John thought to himself that if he had to sit in class for one more minute he might explode.  ‘When will this class end?’ he wondered.</a:t>
            </a:r>
            <a:endParaRPr lang="en-US" sz="2300" dirty="0">
              <a:latin typeface="Cherry Cream Soda"/>
              <a:cs typeface="Cherry Cream Soda"/>
            </a:endParaRPr>
          </a:p>
        </p:txBody>
      </p:sp>
      <p:sp>
        <p:nvSpPr>
          <p:cNvPr id="13" name="TextBox 12"/>
          <p:cNvSpPr txBox="1"/>
          <p:nvPr/>
        </p:nvSpPr>
        <p:spPr>
          <a:xfrm>
            <a:off x="685800" y="4232608"/>
            <a:ext cx="5105400" cy="1862048"/>
          </a:xfrm>
          <a:prstGeom prst="rect">
            <a:avLst/>
          </a:prstGeom>
          <a:noFill/>
        </p:spPr>
        <p:txBody>
          <a:bodyPr wrap="square" rtlCol="0">
            <a:spAutoFit/>
          </a:bodyPr>
          <a:lstStyle/>
          <a:p>
            <a:endParaRPr lang="en-US" sz="2300" dirty="0" smtClean="0">
              <a:latin typeface="Cherry Cream Soda"/>
              <a:cs typeface="Cherry Cream Soda"/>
            </a:endParaRPr>
          </a:p>
          <a:p>
            <a:endParaRPr lang="en-US" sz="2300" dirty="0" smtClean="0">
              <a:latin typeface="Cherry Cream Soda"/>
              <a:cs typeface="Cherry Cream Soda"/>
            </a:endParaRPr>
          </a:p>
          <a:p>
            <a:pPr algn="ctr"/>
            <a:r>
              <a:rPr lang="en-US" sz="2300" dirty="0" smtClean="0">
                <a:solidFill>
                  <a:srgbClr val="107849"/>
                </a:solidFill>
                <a:latin typeface="Cherry Cream Soda"/>
                <a:cs typeface="Cherry Cream Soda"/>
              </a:rPr>
              <a:t>John’s thoughts indirectly reveal he is impatient and has very little interest in school</a:t>
            </a:r>
            <a:endParaRPr lang="en-US" sz="2300" dirty="0">
              <a:solidFill>
                <a:srgbClr val="107849"/>
              </a:solidFill>
              <a:latin typeface="Cherry Cream Soda"/>
              <a:cs typeface="Cherry Cream Soda"/>
            </a:endParaRPr>
          </a:p>
        </p:txBody>
      </p:sp>
      <p:pic>
        <p:nvPicPr>
          <p:cNvPr id="14" name="Picture 13" descr="1.png"/>
          <p:cNvPicPr>
            <a:picLocks noChangeAspect="1"/>
          </p:cNvPicPr>
          <p:nvPr/>
        </p:nvPicPr>
        <p:blipFill>
          <a:blip r:embed="rId2"/>
          <a:stretch>
            <a:fillRect/>
          </a:stretch>
        </p:blipFill>
        <p:spPr>
          <a:xfrm>
            <a:off x="6324600" y="2779042"/>
            <a:ext cx="2317909" cy="35455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0" name="TextBox 9"/>
          <p:cNvSpPr txBox="1"/>
          <p:nvPr/>
        </p:nvSpPr>
        <p:spPr>
          <a:xfrm>
            <a:off x="609600" y="1295400"/>
            <a:ext cx="8001000" cy="1200328"/>
          </a:xfrm>
          <a:prstGeom prst="rect">
            <a:avLst/>
          </a:prstGeom>
          <a:noFill/>
        </p:spPr>
        <p:txBody>
          <a:bodyPr wrap="square" rtlCol="0">
            <a:spAutoFit/>
          </a:bodyPr>
          <a:lstStyle/>
          <a:p>
            <a:pPr algn="ctr"/>
            <a:r>
              <a:rPr lang="en-US" sz="2400" dirty="0" smtClean="0">
                <a:latin typeface="Cherry Cream Soda"/>
                <a:cs typeface="Cherry Cream Soda"/>
              </a:rPr>
              <a:t>Consider how other characters feel or act in reaction to the character.  What does this reveal about their relationships with others?</a:t>
            </a:r>
            <a:endParaRPr lang="en-US" sz="2400" dirty="0">
              <a:latin typeface="Cherry Cream Soda"/>
              <a:cs typeface="Cherry Cream Soda"/>
            </a:endParaRPr>
          </a:p>
        </p:txBody>
      </p:sp>
      <p:sp>
        <p:nvSpPr>
          <p:cNvPr id="7" name="TextBox 1"/>
          <p:cNvSpPr txBox="1"/>
          <p:nvPr/>
        </p:nvSpPr>
        <p:spPr>
          <a:xfrm>
            <a:off x="457200" y="476672"/>
            <a:ext cx="8305800" cy="861774"/>
          </a:xfrm>
          <a:prstGeom prst="rect">
            <a:avLst/>
          </a:prstGeom>
          <a:noFill/>
          <a:effectLst>
            <a:outerShdw blurRad="50800" dist="50800" dir="2700000">
              <a:srgbClr val="000000">
                <a:alpha val="43000"/>
              </a:srgbClr>
            </a:outerShdw>
          </a:effectLst>
        </p:spPr>
        <p:txBody>
          <a:bodyPr wrap="square" rtlCol="0">
            <a:spAutoFit/>
          </a:bodyPr>
          <a:lstStyle/>
          <a:p>
            <a:pPr algn="ctr"/>
            <a:r>
              <a:rPr lang="en-US" sz="5000" dirty="0" smtClean="0">
                <a:solidFill>
                  <a:srgbClr val="660066"/>
                </a:solidFill>
                <a:effectLst>
                  <a:outerShdw blurRad="25400" dist="38100" dir="2700000">
                    <a:schemeClr val="tx1">
                      <a:alpha val="43000"/>
                    </a:schemeClr>
                  </a:outerShdw>
                </a:effectLst>
                <a:latin typeface="Cherry Cream Soda"/>
                <a:cs typeface="Cherry Cream Soda"/>
              </a:rPr>
              <a:t>Effect On Others</a:t>
            </a:r>
            <a:endParaRPr lang="en-US" sz="5000" dirty="0">
              <a:solidFill>
                <a:srgbClr val="660066"/>
              </a:solidFill>
              <a:effectLst>
                <a:outerShdw blurRad="25400" dist="38100" dir="2700000">
                  <a:schemeClr val="tx1">
                    <a:alpha val="43000"/>
                  </a:schemeClr>
                </a:outerShdw>
              </a:effectLst>
              <a:latin typeface="Cherry Cream Soda"/>
              <a:cs typeface="Cherry Cream Soda"/>
            </a:endParaRPr>
          </a:p>
        </p:txBody>
      </p:sp>
      <p:sp>
        <p:nvSpPr>
          <p:cNvPr id="8" name="TextBox 7"/>
          <p:cNvSpPr txBox="1"/>
          <p:nvPr/>
        </p:nvSpPr>
        <p:spPr>
          <a:xfrm>
            <a:off x="609600" y="2203609"/>
            <a:ext cx="5334000" cy="2215991"/>
          </a:xfrm>
          <a:prstGeom prst="rect">
            <a:avLst/>
          </a:prstGeom>
          <a:noFill/>
        </p:spPr>
        <p:txBody>
          <a:bodyPr wrap="square" rtlCol="0">
            <a:spAutoFit/>
          </a:bodyPr>
          <a:lstStyle/>
          <a:p>
            <a:endParaRPr lang="en-US" sz="2300" dirty="0" smtClean="0">
              <a:latin typeface="Cherry Cream Soda"/>
              <a:cs typeface="Cherry Cream Soda"/>
            </a:endParaRPr>
          </a:p>
          <a:p>
            <a:endParaRPr lang="en-US" sz="2300" dirty="0" smtClean="0">
              <a:latin typeface="Cherry Cream Soda"/>
              <a:cs typeface="Cherry Cream Soda"/>
            </a:endParaRPr>
          </a:p>
          <a:p>
            <a:r>
              <a:rPr lang="en-US" sz="2300" dirty="0" smtClean="0">
                <a:latin typeface="Cherry Cream Soda"/>
                <a:cs typeface="Cherry Cream Soda"/>
              </a:rPr>
              <a:t>The girl glared at her brother as she finished her dessert.  He looked at her apologetically, but this only made her more angry  </a:t>
            </a:r>
            <a:endParaRPr lang="en-US" sz="2300" dirty="0">
              <a:latin typeface="Cherry Cream Soda"/>
              <a:cs typeface="Cherry Cream Soda"/>
            </a:endParaRPr>
          </a:p>
        </p:txBody>
      </p:sp>
      <p:sp>
        <p:nvSpPr>
          <p:cNvPr id="9" name="TextBox 8"/>
          <p:cNvSpPr txBox="1"/>
          <p:nvPr/>
        </p:nvSpPr>
        <p:spPr>
          <a:xfrm>
            <a:off x="609600" y="4648200"/>
            <a:ext cx="5361622" cy="1785104"/>
          </a:xfrm>
          <a:prstGeom prst="rect">
            <a:avLst/>
          </a:prstGeom>
          <a:noFill/>
        </p:spPr>
        <p:txBody>
          <a:bodyPr wrap="square" rtlCol="0">
            <a:spAutoFit/>
          </a:bodyPr>
          <a:lstStyle/>
          <a:p>
            <a:pPr algn="ctr"/>
            <a:r>
              <a:rPr lang="en-US" sz="2200" dirty="0" smtClean="0">
                <a:solidFill>
                  <a:srgbClr val="107849"/>
                </a:solidFill>
                <a:latin typeface="Cherry Cream Soda"/>
                <a:cs typeface="Cherry Cream Soda"/>
              </a:rPr>
              <a:t>This passage reveals that the girl is furious with her brother for something he has done.  It also shows she is hot-tempered and perhaps unforgiving.</a:t>
            </a:r>
            <a:endParaRPr lang="en-US" sz="2200" dirty="0">
              <a:solidFill>
                <a:srgbClr val="107849"/>
              </a:solidFill>
              <a:latin typeface="Cherry Cream Soda"/>
              <a:cs typeface="Cherry Cream Soda"/>
            </a:endParaRPr>
          </a:p>
        </p:txBody>
      </p:sp>
      <p:pic>
        <p:nvPicPr>
          <p:cNvPr id="11" name="Picture 10" descr="1.png"/>
          <p:cNvPicPr>
            <a:picLocks noChangeAspect="1"/>
          </p:cNvPicPr>
          <p:nvPr/>
        </p:nvPicPr>
        <p:blipFill>
          <a:blip r:embed="rId2"/>
          <a:stretch>
            <a:fillRect/>
          </a:stretch>
        </p:blipFill>
        <p:spPr>
          <a:xfrm>
            <a:off x="5943600" y="2514600"/>
            <a:ext cx="2791778" cy="3734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8" name="TextBox 7"/>
          <p:cNvSpPr txBox="1"/>
          <p:nvPr/>
        </p:nvSpPr>
        <p:spPr>
          <a:xfrm>
            <a:off x="533400" y="1249740"/>
            <a:ext cx="8001000" cy="1569660"/>
          </a:xfrm>
          <a:prstGeom prst="rect">
            <a:avLst/>
          </a:prstGeom>
          <a:noFill/>
        </p:spPr>
        <p:txBody>
          <a:bodyPr wrap="square" rtlCol="0">
            <a:spAutoFit/>
          </a:bodyPr>
          <a:lstStyle/>
          <a:p>
            <a:pPr algn="ctr"/>
            <a:r>
              <a:rPr lang="en-US" sz="2400" dirty="0" smtClean="0">
                <a:latin typeface="Cherry Cream Soda"/>
                <a:cs typeface="Cherry Cream Soda"/>
              </a:rPr>
              <a:t>Consider the character’s action.  How do they behave and what do they do?  What does this reveal about their personality?  The actions of a character always reveal the true self.</a:t>
            </a:r>
            <a:endParaRPr lang="en-US" sz="2400" dirty="0">
              <a:latin typeface="Cherry Cream Soda"/>
              <a:cs typeface="Cherry Cream Soda"/>
            </a:endParaRPr>
          </a:p>
        </p:txBody>
      </p:sp>
      <p:sp>
        <p:nvSpPr>
          <p:cNvPr id="7" name="TextBox 1"/>
          <p:cNvSpPr txBox="1"/>
          <p:nvPr/>
        </p:nvSpPr>
        <p:spPr>
          <a:xfrm>
            <a:off x="457200" y="404664"/>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Actions</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sp>
        <p:nvSpPr>
          <p:cNvPr id="9" name="TextBox 8"/>
          <p:cNvSpPr txBox="1"/>
          <p:nvPr/>
        </p:nvSpPr>
        <p:spPr>
          <a:xfrm>
            <a:off x="609600" y="2982724"/>
            <a:ext cx="5791200" cy="1785104"/>
          </a:xfrm>
          <a:prstGeom prst="rect">
            <a:avLst/>
          </a:prstGeom>
          <a:noFill/>
        </p:spPr>
        <p:txBody>
          <a:bodyPr wrap="square" rtlCol="0">
            <a:spAutoFit/>
          </a:bodyPr>
          <a:lstStyle/>
          <a:p>
            <a:r>
              <a:rPr lang="en-US" sz="2200" dirty="0" smtClean="0">
                <a:latin typeface="Cherry Cream Soda"/>
                <a:cs typeface="Cherry Cream Soda"/>
              </a:rPr>
              <a:t>She took a deep breath, smiled and let go of the airplane doors.  The first 10 seconds were a rush she had never felt before.  She pulled the handle and the chute opened.</a:t>
            </a:r>
          </a:p>
        </p:txBody>
      </p:sp>
      <p:sp>
        <p:nvSpPr>
          <p:cNvPr id="10" name="TextBox 9"/>
          <p:cNvSpPr txBox="1"/>
          <p:nvPr/>
        </p:nvSpPr>
        <p:spPr>
          <a:xfrm>
            <a:off x="457200" y="4953000"/>
            <a:ext cx="5410200" cy="1323439"/>
          </a:xfrm>
          <a:prstGeom prst="rect">
            <a:avLst/>
          </a:prstGeom>
          <a:noFill/>
        </p:spPr>
        <p:txBody>
          <a:bodyPr wrap="square" rtlCol="0">
            <a:spAutoFit/>
          </a:bodyPr>
          <a:lstStyle/>
          <a:p>
            <a:pPr algn="ctr"/>
            <a:r>
              <a:rPr lang="en-US" sz="2000" dirty="0" smtClean="0">
                <a:solidFill>
                  <a:srgbClr val="107849"/>
                </a:solidFill>
                <a:latin typeface="Cherry Cream Soda"/>
                <a:cs typeface="Cherry Cream Soda"/>
              </a:rPr>
              <a:t>This passage reveals that the woman is a fearless risk-taker.  Her actions and attitude show she gets a thrill from dangerous activities. </a:t>
            </a:r>
            <a:endParaRPr lang="en-US" sz="2000" dirty="0">
              <a:solidFill>
                <a:srgbClr val="107849"/>
              </a:solidFill>
              <a:latin typeface="Cherry Cream Soda"/>
              <a:cs typeface="Cherry Cream Soda"/>
            </a:endParaRPr>
          </a:p>
        </p:txBody>
      </p:sp>
      <p:pic>
        <p:nvPicPr>
          <p:cNvPr id="11" name="Picture 10" descr="1.png"/>
          <p:cNvPicPr>
            <a:picLocks noChangeAspect="1"/>
          </p:cNvPicPr>
          <p:nvPr/>
        </p:nvPicPr>
        <p:blipFill>
          <a:blip r:embed="rId2"/>
          <a:stretch>
            <a:fillRect/>
          </a:stretch>
        </p:blipFill>
        <p:spPr>
          <a:xfrm>
            <a:off x="4419600" y="1370618"/>
            <a:ext cx="5106382" cy="5106382"/>
          </a:xfrm>
          <a:prstGeom prst="rect">
            <a:avLst/>
          </a:prstGeom>
        </p:spPr>
      </p:pic>
      <p:pic>
        <p:nvPicPr>
          <p:cNvPr id="12" name="Picture 11" descr="2.png"/>
          <p:cNvPicPr>
            <a:picLocks noChangeAspect="1"/>
          </p:cNvPicPr>
          <p:nvPr/>
        </p:nvPicPr>
        <p:blipFill>
          <a:blip r:embed="rId3"/>
          <a:stretch>
            <a:fillRect/>
          </a:stretch>
        </p:blipFill>
        <p:spPr>
          <a:xfrm>
            <a:off x="6400800" y="4267200"/>
            <a:ext cx="1223677"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8" name="TextBox 7"/>
          <p:cNvSpPr txBox="1"/>
          <p:nvPr/>
        </p:nvSpPr>
        <p:spPr>
          <a:xfrm>
            <a:off x="609600" y="1196876"/>
            <a:ext cx="8001000" cy="2308324"/>
          </a:xfrm>
          <a:prstGeom prst="rect">
            <a:avLst/>
          </a:prstGeom>
          <a:noFill/>
        </p:spPr>
        <p:txBody>
          <a:bodyPr wrap="square" rtlCol="0">
            <a:spAutoFit/>
          </a:bodyPr>
          <a:lstStyle/>
          <a:p>
            <a:pPr algn="ctr"/>
            <a:r>
              <a:rPr lang="en-US" sz="2400" dirty="0" smtClean="0">
                <a:latin typeface="Cherry Cream Soda"/>
                <a:cs typeface="Cherry Cream Soda"/>
              </a:rPr>
              <a:t>A character’s appearance can reveal information about a person, but it can sometimes be deceptive as it may be used to mask their true self.  Consider the character’s expression, body language, and dress.  What does this reveal about their personality? </a:t>
            </a:r>
            <a:endParaRPr lang="en-US" sz="2400" dirty="0">
              <a:latin typeface="Cherry Cream Soda"/>
              <a:cs typeface="Cherry Cream Soda"/>
            </a:endParaRPr>
          </a:p>
        </p:txBody>
      </p:sp>
      <p:sp>
        <p:nvSpPr>
          <p:cNvPr id="7" name="TextBox 1"/>
          <p:cNvSpPr txBox="1"/>
          <p:nvPr/>
        </p:nvSpPr>
        <p:spPr>
          <a:xfrm>
            <a:off x="457200" y="332656"/>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Looks</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sp>
        <p:nvSpPr>
          <p:cNvPr id="9" name="TextBox 8"/>
          <p:cNvSpPr txBox="1"/>
          <p:nvPr/>
        </p:nvSpPr>
        <p:spPr>
          <a:xfrm>
            <a:off x="609600" y="3658850"/>
            <a:ext cx="5029200" cy="1446550"/>
          </a:xfrm>
          <a:prstGeom prst="rect">
            <a:avLst/>
          </a:prstGeom>
          <a:noFill/>
        </p:spPr>
        <p:txBody>
          <a:bodyPr wrap="square" rtlCol="0">
            <a:spAutoFit/>
          </a:bodyPr>
          <a:lstStyle/>
          <a:p>
            <a:r>
              <a:rPr lang="en-US" sz="2200" dirty="0" smtClean="0">
                <a:latin typeface="Cherry Cream Soda"/>
                <a:cs typeface="Cherry Cream Soda"/>
              </a:rPr>
              <a:t>The little girl, covered in dirt, left the game with slumped shoulders and a frown on her face.  She knew it was over.</a:t>
            </a:r>
          </a:p>
        </p:txBody>
      </p:sp>
      <p:sp>
        <p:nvSpPr>
          <p:cNvPr id="10" name="TextBox 9"/>
          <p:cNvSpPr txBox="1"/>
          <p:nvPr/>
        </p:nvSpPr>
        <p:spPr>
          <a:xfrm>
            <a:off x="609600" y="5292804"/>
            <a:ext cx="8153400" cy="1107996"/>
          </a:xfrm>
          <a:prstGeom prst="rect">
            <a:avLst/>
          </a:prstGeom>
          <a:noFill/>
        </p:spPr>
        <p:txBody>
          <a:bodyPr wrap="square" rtlCol="0">
            <a:spAutoFit/>
          </a:bodyPr>
          <a:lstStyle/>
          <a:p>
            <a:pPr algn="ctr"/>
            <a:r>
              <a:rPr lang="en-US" sz="2200" dirty="0" smtClean="0">
                <a:solidFill>
                  <a:srgbClr val="107849"/>
                </a:solidFill>
                <a:latin typeface="Cherry Cream Soda"/>
                <a:cs typeface="Cherry Cream Soda"/>
              </a:rPr>
              <a:t>The girl’s body language shows that she is disappointed with her or her team’s performance.  It also suggests that she is a competitive person.  </a:t>
            </a:r>
            <a:endParaRPr lang="en-US" sz="2200" dirty="0">
              <a:solidFill>
                <a:srgbClr val="107849"/>
              </a:solidFill>
              <a:latin typeface="Cherry Cream Soda"/>
              <a:cs typeface="Cherry Cream Soda"/>
            </a:endParaRPr>
          </a:p>
        </p:txBody>
      </p:sp>
      <p:pic>
        <p:nvPicPr>
          <p:cNvPr id="11" name="Picture 10" descr="1.png"/>
          <p:cNvPicPr>
            <a:picLocks noChangeAspect="1"/>
          </p:cNvPicPr>
          <p:nvPr/>
        </p:nvPicPr>
        <p:blipFill>
          <a:blip r:embed="rId2"/>
          <a:stretch>
            <a:fillRect/>
          </a:stretch>
        </p:blipFill>
        <p:spPr>
          <a:xfrm>
            <a:off x="5791200" y="3429000"/>
            <a:ext cx="2057400"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8" name="TextBox 7"/>
          <p:cNvSpPr txBox="1"/>
          <p:nvPr/>
        </p:nvSpPr>
        <p:spPr>
          <a:xfrm>
            <a:off x="609600" y="1261408"/>
            <a:ext cx="8001000" cy="1938992"/>
          </a:xfrm>
          <a:prstGeom prst="rect">
            <a:avLst/>
          </a:prstGeom>
          <a:noFill/>
        </p:spPr>
        <p:txBody>
          <a:bodyPr wrap="square" rtlCol="0">
            <a:spAutoFit/>
          </a:bodyPr>
          <a:lstStyle/>
          <a:p>
            <a:pPr algn="ctr"/>
            <a:r>
              <a:rPr lang="en-US" sz="2400" dirty="0" smtClean="0">
                <a:latin typeface="Cherry Cream Soda"/>
                <a:cs typeface="Cherry Cream Soda"/>
              </a:rPr>
              <a:t>Complete your own character analysis!  Look at how the author directly and indirectly reveals information about the character’s personality.  Make sure to read between the lines by using the STEAL method! </a:t>
            </a:r>
            <a:endParaRPr lang="en-US" sz="2400" dirty="0">
              <a:latin typeface="Cherry Cream Soda"/>
              <a:cs typeface="Cherry Cream Soda"/>
            </a:endParaRPr>
          </a:p>
        </p:txBody>
      </p:sp>
      <p:sp>
        <p:nvSpPr>
          <p:cNvPr id="7" name="TextBox 1"/>
          <p:cNvSpPr txBox="1"/>
          <p:nvPr/>
        </p:nvSpPr>
        <p:spPr>
          <a:xfrm>
            <a:off x="457200" y="404664"/>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Your Turn</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9" name="Picture 8"/>
          <p:cNvPicPr>
            <a:picLocks noChangeAspect="1"/>
          </p:cNvPicPr>
          <p:nvPr/>
        </p:nvPicPr>
        <p:blipFill>
          <a:blip r:embed="rId2"/>
          <a:stretch>
            <a:fillRect/>
          </a:stretch>
        </p:blipFill>
        <p:spPr>
          <a:xfrm>
            <a:off x="2743200" y="3200400"/>
            <a:ext cx="3995605" cy="3111500"/>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8" name="TextBox 7"/>
          <p:cNvSpPr txBox="1"/>
          <p:nvPr/>
        </p:nvSpPr>
        <p:spPr>
          <a:xfrm>
            <a:off x="533400" y="1261408"/>
            <a:ext cx="8229600" cy="1938992"/>
          </a:xfrm>
          <a:prstGeom prst="rect">
            <a:avLst/>
          </a:prstGeom>
          <a:noFill/>
        </p:spPr>
        <p:txBody>
          <a:bodyPr wrap="square" rtlCol="0">
            <a:spAutoFit/>
          </a:bodyPr>
          <a:lstStyle/>
          <a:p>
            <a:pPr algn="ctr"/>
            <a:r>
              <a:rPr lang="en-US" sz="2400" dirty="0" smtClean="0">
                <a:latin typeface="Cherry Cream Soda"/>
                <a:cs typeface="Cherry Cream Soda"/>
              </a:rPr>
              <a:t>Try the “It Says, I Think, And So” activity to dig deeper into specific quotations about the character.  Pull out passages, look at them closely, and determine what kinds of indirect characterization the author is trying to develop.  </a:t>
            </a:r>
            <a:endParaRPr lang="en-US" sz="2400" dirty="0">
              <a:latin typeface="Cherry Cream Soda"/>
              <a:cs typeface="Cherry Cream Soda"/>
            </a:endParaRPr>
          </a:p>
        </p:txBody>
      </p:sp>
      <p:sp>
        <p:nvSpPr>
          <p:cNvPr id="7" name="TextBox 1"/>
          <p:cNvSpPr txBox="1"/>
          <p:nvPr/>
        </p:nvSpPr>
        <p:spPr>
          <a:xfrm>
            <a:off x="457200" y="404664"/>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Your Turn</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9" name="Picture 8"/>
          <p:cNvPicPr>
            <a:picLocks noChangeAspect="1"/>
          </p:cNvPicPr>
          <p:nvPr/>
        </p:nvPicPr>
        <p:blipFill>
          <a:blip r:embed="rId2"/>
          <a:stretch>
            <a:fillRect/>
          </a:stretch>
        </p:blipFill>
        <p:spPr>
          <a:xfrm>
            <a:off x="2895600" y="3310928"/>
            <a:ext cx="3873500" cy="3000971"/>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667072" y="433626"/>
            <a:ext cx="8153400" cy="1631216"/>
          </a:xfrm>
          <a:prstGeom prst="rect">
            <a:avLst/>
          </a:prstGeom>
          <a:noFill/>
        </p:spPr>
        <p:txBody>
          <a:bodyPr wrap="square" rtlCol="0">
            <a:spAutoFit/>
          </a:bodyPr>
          <a:lstStyle/>
          <a:p>
            <a:pPr algn="ctr"/>
            <a:r>
              <a:rPr lang="en-US" sz="5000" dirty="0" smtClean="0">
                <a:solidFill>
                  <a:srgbClr val="0000AD"/>
                </a:solidFill>
                <a:latin typeface="Cherry Cream Soda"/>
                <a:cs typeface="Cherry Cream Soda"/>
              </a:rPr>
              <a:t>Fonts Not Appearing Correctly? </a:t>
            </a:r>
            <a:endParaRPr lang="en-US" sz="5000" dirty="0">
              <a:solidFill>
                <a:srgbClr val="0000AD"/>
              </a:solidFill>
              <a:latin typeface="Cherry Cream Soda"/>
              <a:cs typeface="Cherry Cream Soda"/>
            </a:endParaRPr>
          </a:p>
        </p:txBody>
      </p:sp>
      <p:sp>
        <p:nvSpPr>
          <p:cNvPr id="2" name="TextBox 1"/>
          <p:cNvSpPr txBox="1"/>
          <p:nvPr/>
        </p:nvSpPr>
        <p:spPr>
          <a:xfrm>
            <a:off x="827584" y="2636912"/>
            <a:ext cx="7478216" cy="1169551"/>
          </a:xfrm>
          <a:prstGeom prst="rect">
            <a:avLst/>
          </a:prstGeom>
          <a:noFill/>
        </p:spPr>
        <p:txBody>
          <a:bodyPr wrap="square" rtlCol="0">
            <a:spAutoFit/>
          </a:bodyPr>
          <a:lstStyle/>
          <a:p>
            <a:pPr algn="ctr"/>
            <a:r>
              <a:rPr lang="en-US" sz="3500" dirty="0" smtClean="0"/>
              <a:t>Install the following font to your computer and reopen this presentation. </a:t>
            </a:r>
            <a:endParaRPr lang="en-US" sz="3500" dirty="0"/>
          </a:p>
        </p:txBody>
      </p:sp>
      <p:sp>
        <p:nvSpPr>
          <p:cNvPr id="8" name="TextBox 7"/>
          <p:cNvSpPr txBox="1"/>
          <p:nvPr/>
        </p:nvSpPr>
        <p:spPr>
          <a:xfrm>
            <a:off x="611560" y="3863370"/>
            <a:ext cx="7914580" cy="861774"/>
          </a:xfrm>
          <a:prstGeom prst="rect">
            <a:avLst/>
          </a:prstGeom>
          <a:noFill/>
        </p:spPr>
        <p:txBody>
          <a:bodyPr wrap="square" rtlCol="0">
            <a:spAutoFit/>
          </a:bodyPr>
          <a:lstStyle/>
          <a:p>
            <a:pPr algn="ctr"/>
            <a:r>
              <a:rPr lang="en-US" sz="2500" dirty="0">
                <a:hlinkClick r:id="rId2"/>
              </a:rPr>
              <a:t>http://www.fontspace.com/font-diner/cherry-cream-</a:t>
            </a:r>
            <a:r>
              <a:rPr lang="en-US" sz="2500" dirty="0" smtClean="0">
                <a:hlinkClick r:id="rId2"/>
              </a:rPr>
              <a:t>soda</a:t>
            </a:r>
            <a:endParaRPr lang="en-US" sz="2500" dirty="0" smtClean="0"/>
          </a:p>
          <a:p>
            <a:pPr algn="ctr"/>
            <a:endParaRPr lang="en-US" sz="2500" dirty="0"/>
          </a:p>
        </p:txBody>
      </p:sp>
      <p:sp>
        <p:nvSpPr>
          <p:cNvPr id="7" name="TextBox 6"/>
          <p:cNvSpPr txBox="1"/>
          <p:nvPr/>
        </p:nvSpPr>
        <p:spPr>
          <a:xfrm>
            <a:off x="539552" y="6165304"/>
            <a:ext cx="1080120"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2211071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Cherry Cream Soda"/>
            </a:endParaRPr>
          </a:p>
        </p:txBody>
      </p:sp>
      <p:sp>
        <p:nvSpPr>
          <p:cNvPr id="11" name="TextBox 10"/>
          <p:cNvSpPr txBox="1"/>
          <p:nvPr/>
        </p:nvSpPr>
        <p:spPr>
          <a:xfrm>
            <a:off x="152400" y="6574795"/>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sp>
        <p:nvSpPr>
          <p:cNvPr id="18" name="TextBox 17"/>
          <p:cNvSpPr txBox="1"/>
          <p:nvPr/>
        </p:nvSpPr>
        <p:spPr>
          <a:xfrm>
            <a:off x="381000" y="533400"/>
            <a:ext cx="8229600" cy="2800766"/>
          </a:xfrm>
          <a:prstGeom prst="rect">
            <a:avLst/>
          </a:prstGeom>
          <a:noFill/>
        </p:spPr>
        <p:txBody>
          <a:bodyPr wrap="square" rtlCol="0">
            <a:spAutoFit/>
          </a:bodyPr>
          <a:lstStyle/>
          <a:p>
            <a:pPr algn="ctr"/>
            <a:r>
              <a:rPr lang="en-US" sz="2200" dirty="0" smtClean="0">
                <a:latin typeface="Times"/>
                <a:cs typeface="Times"/>
              </a:rPr>
              <a:t>The original purchaser of this document is granted permission to copy for teaching purposes only. If you are NOT the original purchaser, please download the item from my store before making any copies.  Redistributing, editing, selling, or posting this item or any part thereof on the Internet are strictly prohibited without first gaining permission from the author. Violations are subject to the penalties of the Digital Millennium Copyright Act. Please contact me at </a:t>
            </a:r>
            <a:r>
              <a:rPr lang="en-US" sz="2200" u="sng" dirty="0" smtClean="0">
                <a:latin typeface="Times"/>
                <a:cs typeface="Times"/>
                <a:hlinkClick r:id="rId3"/>
              </a:rPr>
              <a:t>prestoplans@gmail.com</a:t>
            </a:r>
            <a:r>
              <a:rPr lang="en-US" sz="2200" u="sng" dirty="0" smtClean="0">
                <a:latin typeface="Times"/>
                <a:cs typeface="Times"/>
              </a:rPr>
              <a:t> </a:t>
            </a:r>
            <a:r>
              <a:rPr lang="en-US" sz="2200" dirty="0" smtClean="0">
                <a:latin typeface="Times"/>
                <a:cs typeface="Times"/>
              </a:rPr>
              <a:t> if you wish you be granted special permission </a:t>
            </a:r>
            <a:endParaRPr lang="en-US" sz="2200" dirty="0">
              <a:latin typeface="Times"/>
              <a:cs typeface="Times"/>
            </a:endParaRPr>
          </a:p>
        </p:txBody>
      </p:sp>
      <p:pic>
        <p:nvPicPr>
          <p:cNvPr id="12" name="Picture 11" descr="logo2.fw.png">
            <a:hlinkClick r:id="rId4"/>
          </p:cNvPr>
          <p:cNvPicPr>
            <a:picLocks noChangeAspect="1"/>
          </p:cNvPicPr>
          <p:nvPr/>
        </p:nvPicPr>
        <p:blipFill>
          <a:blip r:embed="rId5"/>
          <a:stretch>
            <a:fillRect/>
          </a:stretch>
        </p:blipFill>
        <p:spPr>
          <a:xfrm>
            <a:off x="3733800" y="3276600"/>
            <a:ext cx="2362200" cy="2246972"/>
          </a:xfrm>
          <a:prstGeom prst="rect">
            <a:avLst/>
          </a:prstGeom>
        </p:spPr>
      </p:pic>
      <p:sp>
        <p:nvSpPr>
          <p:cNvPr id="16" name="TextBox 15"/>
          <p:cNvSpPr txBox="1"/>
          <p:nvPr/>
        </p:nvSpPr>
        <p:spPr>
          <a:xfrm>
            <a:off x="443443" y="5502295"/>
            <a:ext cx="8167157" cy="1508105"/>
          </a:xfrm>
          <a:prstGeom prst="rect">
            <a:avLst/>
          </a:prstGeom>
          <a:noFill/>
        </p:spPr>
        <p:txBody>
          <a:bodyPr wrap="square" rtlCol="0">
            <a:spAutoFit/>
          </a:bodyPr>
          <a:lstStyle/>
          <a:p>
            <a:pPr algn="ctr"/>
            <a:r>
              <a:rPr lang="en-US" sz="2400" dirty="0" smtClean="0">
                <a:latin typeface="Times"/>
                <a:cs typeface="Times"/>
              </a:rPr>
              <a:t>You can visit my store at </a:t>
            </a:r>
          </a:p>
          <a:p>
            <a:pPr algn="ctr"/>
            <a:r>
              <a:rPr lang="en-US" sz="2000" dirty="0" smtClean="0">
                <a:latin typeface="Times"/>
                <a:cs typeface="Times"/>
                <a:hlinkClick r:id="rId4"/>
              </a:rPr>
              <a:t>http://www.teacherspayteachers.com/Store/Presto-Plans</a:t>
            </a:r>
            <a:endParaRPr lang="en-US" sz="2000" dirty="0" smtClean="0">
              <a:latin typeface="Times"/>
              <a:cs typeface="Times"/>
            </a:endParaRPr>
          </a:p>
          <a:p>
            <a:pPr algn="ctr"/>
            <a:endParaRPr lang="en-US" sz="2400" dirty="0" smtClean="0">
              <a:latin typeface="Cherry Cream Soda"/>
              <a:cs typeface="Cherry Cream Soda"/>
            </a:endParaRPr>
          </a:p>
          <a:p>
            <a:pPr algn="ctr"/>
            <a:r>
              <a:rPr lang="en-US" sz="2400" dirty="0" smtClean="0">
                <a:latin typeface="Cherry Cream Soda"/>
                <a:cs typeface="Cherry Cream Soda"/>
              </a:rPr>
              <a:t> </a:t>
            </a:r>
            <a:endParaRPr lang="en-US" sz="2400" dirty="0">
              <a:latin typeface="Cherry Cream Soda"/>
              <a:cs typeface="Cherry Cream Soda"/>
            </a:endParaRPr>
          </a:p>
        </p:txBody>
      </p:sp>
      <p:sp>
        <p:nvSpPr>
          <p:cNvPr id="8" name="Rectangle 7"/>
          <p:cNvSpPr/>
          <p:nvPr/>
        </p:nvSpPr>
        <p:spPr>
          <a:xfrm>
            <a:off x="395536" y="404664"/>
            <a:ext cx="8367464" cy="6048672"/>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1554715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3" name="TextBox 12"/>
          <p:cNvSpPr txBox="1"/>
          <p:nvPr/>
        </p:nvSpPr>
        <p:spPr>
          <a:xfrm>
            <a:off x="762000" y="1295400"/>
            <a:ext cx="7696200" cy="6155531"/>
          </a:xfrm>
          <a:prstGeom prst="rect">
            <a:avLst/>
          </a:prstGeom>
          <a:noFill/>
        </p:spPr>
        <p:txBody>
          <a:bodyPr wrap="square" rtlCol="0">
            <a:spAutoFit/>
          </a:bodyPr>
          <a:lstStyle/>
          <a:p>
            <a:pPr algn="ctr"/>
            <a:r>
              <a:rPr lang="en-US" sz="4500" b="1" dirty="0" smtClean="0">
                <a:latin typeface="Cherry Cream Soda"/>
                <a:cs typeface="Cherry Cream Soda"/>
              </a:rPr>
              <a:t>Protagonist</a:t>
            </a:r>
          </a:p>
          <a:p>
            <a:pPr algn="ctr"/>
            <a:r>
              <a:rPr lang="en-US" sz="4500" b="1" dirty="0" smtClean="0">
                <a:latin typeface="Cherry Cream Soda"/>
                <a:cs typeface="Cherry Cream Soda"/>
              </a:rPr>
              <a:t>Antagonist</a:t>
            </a:r>
          </a:p>
          <a:p>
            <a:pPr algn="ctr">
              <a:lnSpc>
                <a:spcPct val="80000"/>
              </a:lnSpc>
            </a:pPr>
            <a:endParaRPr lang="en-US" sz="4500" b="1" dirty="0" smtClean="0">
              <a:latin typeface="Cherry Cream Soda"/>
              <a:cs typeface="Cherry Cream Soda"/>
            </a:endParaRPr>
          </a:p>
          <a:p>
            <a:pPr algn="ctr"/>
            <a:r>
              <a:rPr lang="en-US" sz="4500" b="1" dirty="0" smtClean="0">
                <a:latin typeface="Cherry Cream Soda"/>
                <a:cs typeface="Cherry Cream Soda"/>
              </a:rPr>
              <a:t>Static (Flat) </a:t>
            </a:r>
          </a:p>
          <a:p>
            <a:pPr algn="ctr"/>
            <a:r>
              <a:rPr lang="en-US" sz="4500" b="1" dirty="0" smtClean="0">
                <a:latin typeface="Cherry Cream Soda"/>
                <a:cs typeface="Cherry Cream Soda"/>
              </a:rPr>
              <a:t>Dynamic (Round)</a:t>
            </a:r>
          </a:p>
          <a:p>
            <a:pPr algn="ctr">
              <a:lnSpc>
                <a:spcPct val="80000"/>
              </a:lnSpc>
            </a:pPr>
            <a:endParaRPr lang="en-US" sz="4500" b="1" dirty="0" smtClean="0">
              <a:latin typeface="Cherry Cream Soda"/>
              <a:cs typeface="Cherry Cream Soda"/>
            </a:endParaRPr>
          </a:p>
          <a:p>
            <a:pPr algn="ctr"/>
            <a:r>
              <a:rPr lang="en-US" sz="4500" b="1" dirty="0" smtClean="0">
                <a:latin typeface="Cherry Cream Soda"/>
                <a:cs typeface="Cherry Cream Soda"/>
              </a:rPr>
              <a:t>Stock  </a:t>
            </a:r>
          </a:p>
          <a:p>
            <a:pPr algn="ctr"/>
            <a:endParaRPr lang="en-US" sz="3500" b="1" dirty="0" smtClean="0">
              <a:latin typeface="Cherry Cream Soda"/>
              <a:cs typeface="Cherry Cream Soda"/>
            </a:endParaRPr>
          </a:p>
          <a:p>
            <a:pPr algn="ctr"/>
            <a:endParaRPr lang="en-US" sz="3500" b="1" dirty="0" smtClean="0">
              <a:latin typeface="Cherry Cream Soda"/>
              <a:cs typeface="Cherry Cream Soda"/>
            </a:endParaRPr>
          </a:p>
          <a:p>
            <a:endParaRPr lang="en-US" dirty="0"/>
          </a:p>
        </p:txBody>
      </p:sp>
      <p:sp>
        <p:nvSpPr>
          <p:cNvPr id="8" name="TextBox 1"/>
          <p:cNvSpPr txBox="1"/>
          <p:nvPr/>
        </p:nvSpPr>
        <p:spPr>
          <a:xfrm>
            <a:off x="457200" y="53340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Types of Character</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5800" y="1820882"/>
            <a:ext cx="4572000" cy="3970318"/>
          </a:xfrm>
          <a:prstGeom prst="rect">
            <a:avLst/>
          </a:prstGeom>
          <a:noFill/>
        </p:spPr>
        <p:txBody>
          <a:bodyPr wrap="square" rtlCol="0">
            <a:spAutoFit/>
          </a:bodyPr>
          <a:lstStyle/>
          <a:p>
            <a:pPr algn="ctr"/>
            <a:r>
              <a:rPr lang="en-US" sz="2800" dirty="0" smtClean="0">
                <a:latin typeface="Cherry Cream Soda"/>
                <a:cs typeface="Cherry Cream Soda"/>
              </a:rPr>
              <a:t>The protagonist is the leading character or one of the major characters in a drama, movie, novel, or other fictional text. Protagonists often play the role of the hero or heroine.</a:t>
            </a:r>
            <a:endParaRPr lang="en-US" sz="2800" b="1" dirty="0" smtClean="0">
              <a:latin typeface="Cherry Cream Soda"/>
              <a:cs typeface="Cherry Cream Soda"/>
            </a:endParaRPr>
          </a:p>
        </p:txBody>
      </p:sp>
      <p:sp>
        <p:nvSpPr>
          <p:cNvPr id="8" name="TextBox 1"/>
          <p:cNvSpPr txBox="1"/>
          <p:nvPr/>
        </p:nvSpPr>
        <p:spPr>
          <a:xfrm>
            <a:off x="457200" y="53340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Protagonist</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0" name="Picture 9"/>
          <p:cNvPicPr>
            <a:picLocks noChangeAspect="1"/>
          </p:cNvPicPr>
          <p:nvPr/>
        </p:nvPicPr>
        <p:blipFill>
          <a:blip r:embed="rId2"/>
          <a:stretch>
            <a:fillRect/>
          </a:stretch>
        </p:blipFill>
        <p:spPr>
          <a:xfrm>
            <a:off x="5257800" y="1422400"/>
            <a:ext cx="3111500" cy="4749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57336"/>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57200" y="1205805"/>
            <a:ext cx="8305800" cy="1384995"/>
          </a:xfrm>
          <a:prstGeom prst="rect">
            <a:avLst/>
          </a:prstGeom>
          <a:noFill/>
        </p:spPr>
        <p:txBody>
          <a:bodyPr wrap="square" rtlCol="0">
            <a:spAutoFit/>
          </a:bodyPr>
          <a:lstStyle/>
          <a:p>
            <a:pPr algn="ctr"/>
            <a:r>
              <a:rPr lang="en-US" sz="2800" dirty="0" smtClean="0">
                <a:latin typeface="Cherry Cream Soda"/>
                <a:cs typeface="Cherry Cream Soda"/>
              </a:rPr>
              <a:t>The antagonist opposes, struggles against or competes with the protagonist.  They often play the role of the villain.</a:t>
            </a:r>
          </a:p>
          <a:p>
            <a:endParaRPr lang="en-US" dirty="0"/>
          </a:p>
        </p:txBody>
      </p:sp>
      <p:sp>
        <p:nvSpPr>
          <p:cNvPr id="8" name="TextBox 1"/>
          <p:cNvSpPr txBox="1"/>
          <p:nvPr/>
        </p:nvSpPr>
        <p:spPr>
          <a:xfrm>
            <a:off x="457200" y="332656"/>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Antagonist</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0" name="Picture 9" descr="1.png"/>
          <p:cNvPicPr>
            <a:picLocks noChangeAspect="1"/>
          </p:cNvPicPr>
          <p:nvPr/>
        </p:nvPicPr>
        <p:blipFill>
          <a:blip r:embed="rId2"/>
          <a:stretch>
            <a:fillRect/>
          </a:stretch>
        </p:blipFill>
        <p:spPr>
          <a:xfrm>
            <a:off x="2819400" y="2514600"/>
            <a:ext cx="4299013" cy="3810000"/>
          </a:xfrm>
          <a:prstGeom prst="rect">
            <a:avLst/>
          </a:prstGeom>
        </p:spPr>
      </p:pic>
      <p:sp>
        <p:nvSpPr>
          <p:cNvPr id="12" name="Oval 11"/>
          <p:cNvSpPr/>
          <p:nvPr/>
        </p:nvSpPr>
        <p:spPr>
          <a:xfrm>
            <a:off x="4572000" y="5105400"/>
            <a:ext cx="2819400" cy="1676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3400" y="1407349"/>
            <a:ext cx="8229600" cy="1031051"/>
          </a:xfrm>
          <a:prstGeom prst="rect">
            <a:avLst/>
          </a:prstGeom>
          <a:noFill/>
        </p:spPr>
        <p:txBody>
          <a:bodyPr wrap="square" rtlCol="0">
            <a:spAutoFit/>
          </a:bodyPr>
          <a:lstStyle/>
          <a:p>
            <a:pPr algn="ctr"/>
            <a:r>
              <a:rPr lang="en-US" sz="2600" dirty="0" smtClean="0">
                <a:latin typeface="Cherry Cream Soda"/>
                <a:cs typeface="Cherry Cream Soda"/>
              </a:rPr>
              <a:t>Click the image below to see an example of</a:t>
            </a:r>
          </a:p>
          <a:p>
            <a:pPr algn="ctr"/>
            <a:r>
              <a:rPr lang="en-US" sz="2600" dirty="0" smtClean="0">
                <a:latin typeface="Cherry Cream Soda"/>
                <a:cs typeface="Cherry Cream Soda"/>
              </a:rPr>
              <a:t> </a:t>
            </a:r>
            <a:r>
              <a:rPr lang="en-US" sz="3500" dirty="0" smtClean="0">
                <a:latin typeface="Cherry Cream Soda"/>
                <a:cs typeface="Cherry Cream Soda"/>
              </a:rPr>
              <a:t>protagonist </a:t>
            </a:r>
            <a:r>
              <a:rPr lang="en-US" sz="3500" dirty="0" err="1" smtClean="0">
                <a:latin typeface="Cherry Cream Soda"/>
                <a:cs typeface="Cherry Cream Soda"/>
              </a:rPr>
              <a:t>vs</a:t>
            </a:r>
            <a:r>
              <a:rPr lang="en-US" sz="3500" dirty="0" smtClean="0">
                <a:latin typeface="Cherry Cream Soda"/>
                <a:cs typeface="Cherry Cream Soda"/>
              </a:rPr>
              <a:t> antagonist</a:t>
            </a:r>
          </a:p>
          <a:p>
            <a:endParaRPr lang="en-US" dirty="0"/>
          </a:p>
        </p:txBody>
      </p:sp>
      <p:sp>
        <p:nvSpPr>
          <p:cNvPr id="9" name="TextBox 1"/>
          <p:cNvSpPr txBox="1"/>
          <p:nvPr/>
        </p:nvSpPr>
        <p:spPr>
          <a:xfrm>
            <a:off x="457200" y="53340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Examples</a:t>
            </a:r>
            <a:r>
              <a:rPr lang="en-US" sz="4500" dirty="0" smtClean="0">
                <a:solidFill>
                  <a:srgbClr val="660066"/>
                </a:solidFill>
                <a:effectLst>
                  <a:outerShdw blurRad="25400" dist="38100" dir="2700000">
                    <a:schemeClr val="tx1">
                      <a:alpha val="43000"/>
                    </a:schemeClr>
                  </a:outerShdw>
                </a:effectLst>
                <a:latin typeface="Cherry Cream Soda"/>
                <a:cs typeface="Cherry Cream Soda"/>
              </a:rPr>
              <a:t>:</a:t>
            </a:r>
            <a:endParaRPr lang="en-US" sz="4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8" name="Picture 7" descr="1.png">
            <a:hlinkClick r:id="rId2"/>
          </p:cNvPr>
          <p:cNvPicPr>
            <a:picLocks noChangeAspect="1"/>
          </p:cNvPicPr>
          <p:nvPr/>
        </p:nvPicPr>
        <p:blipFill>
          <a:blip r:embed="rId3"/>
          <a:stretch>
            <a:fillRect/>
          </a:stretch>
        </p:blipFill>
        <p:spPr>
          <a:xfrm>
            <a:off x="2286000" y="2590800"/>
            <a:ext cx="4343400" cy="4343400"/>
          </a:xfrm>
          <a:prstGeom prst="rect">
            <a:avLst/>
          </a:prstGeom>
        </p:spPr>
      </p:pic>
      <p:sp>
        <p:nvSpPr>
          <p:cNvPr id="10" name="TextBox 9">
            <a:hlinkClick r:id="rId2"/>
          </p:cNvPr>
          <p:cNvSpPr txBox="1"/>
          <p:nvPr/>
        </p:nvSpPr>
        <p:spPr>
          <a:xfrm rot="702703">
            <a:off x="3562529" y="4483009"/>
            <a:ext cx="2209800" cy="477054"/>
          </a:xfrm>
          <a:prstGeom prst="rect">
            <a:avLst/>
          </a:prstGeom>
          <a:noFill/>
        </p:spPr>
        <p:txBody>
          <a:bodyPr wrap="square" rtlCol="0">
            <a:spAutoFit/>
          </a:bodyPr>
          <a:lstStyle/>
          <a:p>
            <a:r>
              <a:rPr lang="en-US" sz="2500" dirty="0" smtClean="0">
                <a:solidFill>
                  <a:schemeClr val="bg1"/>
                </a:solidFill>
                <a:latin typeface="Cherry Cream Soda"/>
                <a:cs typeface="Cherry Cream Soda"/>
              </a:rPr>
              <a:t>Click Here! </a:t>
            </a:r>
            <a:endParaRPr lang="en-US" sz="2500" dirty="0">
              <a:solidFill>
                <a:schemeClr val="bg1"/>
              </a:solidFill>
              <a:latin typeface="Cherry Cream Soda"/>
              <a:cs typeface="Cherry Cream Sod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09600" y="1336119"/>
            <a:ext cx="8001000" cy="2092881"/>
          </a:xfrm>
          <a:prstGeom prst="rect">
            <a:avLst/>
          </a:prstGeom>
          <a:noFill/>
        </p:spPr>
        <p:txBody>
          <a:bodyPr wrap="square" rtlCol="0">
            <a:spAutoFit/>
          </a:bodyPr>
          <a:lstStyle/>
          <a:p>
            <a:pPr algn="ctr"/>
            <a:r>
              <a:rPr lang="en-US" sz="2600" dirty="0" smtClean="0">
                <a:latin typeface="Cherry Cream Soda"/>
                <a:cs typeface="Cherry Cream Soda"/>
              </a:rPr>
              <a:t>A static or flat character is one who is not complex and only has one or two basic qualities.  A static character undergoes little or no inner change and does not develop as the story progresses.</a:t>
            </a:r>
          </a:p>
        </p:txBody>
      </p:sp>
      <p:cxnSp>
        <p:nvCxnSpPr>
          <p:cNvPr id="9" name="Straight Arrow Connector 8"/>
          <p:cNvCxnSpPr/>
          <p:nvPr/>
        </p:nvCxnSpPr>
        <p:spPr>
          <a:xfrm rot="10800000" flipV="1">
            <a:off x="5105400" y="5791198"/>
            <a:ext cx="3505200" cy="1"/>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876800" y="4343400"/>
            <a:ext cx="3886200" cy="1292662"/>
          </a:xfrm>
          <a:prstGeom prst="rect">
            <a:avLst/>
          </a:prstGeom>
          <a:noFill/>
        </p:spPr>
        <p:txBody>
          <a:bodyPr wrap="square" rtlCol="0">
            <a:spAutoFit/>
          </a:bodyPr>
          <a:lstStyle/>
          <a:p>
            <a:pPr algn="ctr"/>
            <a:r>
              <a:rPr lang="en-US" sz="2600" dirty="0" smtClean="0">
                <a:latin typeface="Cherry Cream Soda"/>
                <a:cs typeface="Cherry Cream Soda"/>
              </a:rPr>
              <a:t>Click the image to see an example of a static character.</a:t>
            </a:r>
          </a:p>
        </p:txBody>
      </p:sp>
      <p:sp>
        <p:nvSpPr>
          <p:cNvPr id="14" name="TextBox 1"/>
          <p:cNvSpPr txBox="1"/>
          <p:nvPr/>
        </p:nvSpPr>
        <p:spPr>
          <a:xfrm>
            <a:off x="457200" y="404664"/>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Static (Flat)</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2" name="Picture 11" descr="1.png">
            <a:hlinkClick r:id="rId2"/>
          </p:cNvPr>
          <p:cNvPicPr>
            <a:picLocks noChangeAspect="1"/>
          </p:cNvPicPr>
          <p:nvPr/>
        </p:nvPicPr>
        <p:blipFill>
          <a:blip r:embed="rId3"/>
          <a:stretch>
            <a:fillRect/>
          </a:stretch>
        </p:blipFill>
        <p:spPr>
          <a:xfrm>
            <a:off x="1066800" y="3505200"/>
            <a:ext cx="3505200" cy="3124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3400" y="1697772"/>
            <a:ext cx="8001000" cy="4093428"/>
          </a:xfrm>
          <a:prstGeom prst="rect">
            <a:avLst/>
          </a:prstGeom>
          <a:noFill/>
        </p:spPr>
        <p:txBody>
          <a:bodyPr wrap="square" rtlCol="0">
            <a:spAutoFit/>
          </a:bodyPr>
          <a:lstStyle/>
          <a:p>
            <a:r>
              <a:rPr lang="en-US" sz="2600" dirty="0" smtClean="0">
                <a:latin typeface="Cherry Cream Soda"/>
                <a:cs typeface="Cherry Cream Soda"/>
              </a:rPr>
              <a:t>Sheldon is an intelligent Theoretical Physicist who adheres strictly to routine, lacks social skills or empathy, and is narcissistic. Although he </a:t>
            </a:r>
          </a:p>
          <a:p>
            <a:r>
              <a:rPr lang="en-US" sz="2600" dirty="0" smtClean="0">
                <a:latin typeface="Cherry Cream Soda"/>
                <a:cs typeface="Cherry Cream Soda"/>
              </a:rPr>
              <a:t>sometimes steps outside </a:t>
            </a:r>
          </a:p>
          <a:p>
            <a:r>
              <a:rPr lang="en-US" sz="2600" dirty="0" smtClean="0">
                <a:latin typeface="Cherry Cream Soda"/>
                <a:cs typeface="Cherry Cream Soda"/>
              </a:rPr>
              <a:t>of this role, he always </a:t>
            </a:r>
          </a:p>
          <a:p>
            <a:r>
              <a:rPr lang="en-US" sz="2600" dirty="0" smtClean="0">
                <a:latin typeface="Cherry Cream Soda"/>
                <a:cs typeface="Cherry Cream Soda"/>
              </a:rPr>
              <a:t>reverts back to his </a:t>
            </a:r>
          </a:p>
          <a:p>
            <a:r>
              <a:rPr lang="en-US" sz="2600" dirty="0" smtClean="0">
                <a:latin typeface="Cherry Cream Soda"/>
                <a:cs typeface="Cherry Cream Soda"/>
              </a:rPr>
              <a:t>"normal" self unchanged. </a:t>
            </a:r>
          </a:p>
          <a:p>
            <a:r>
              <a:rPr lang="en-US" sz="2600" dirty="0" smtClean="0">
                <a:latin typeface="Cherry Cream Soda"/>
                <a:cs typeface="Cherry Cream Soda"/>
              </a:rPr>
              <a:t>This makes him a static </a:t>
            </a:r>
          </a:p>
          <a:p>
            <a:r>
              <a:rPr lang="en-US" sz="2600" dirty="0" smtClean="0">
                <a:latin typeface="Cherry Cream Soda"/>
                <a:cs typeface="Cherry Cream Soda"/>
              </a:rPr>
              <a:t>or flat character.</a:t>
            </a:r>
          </a:p>
        </p:txBody>
      </p:sp>
      <p:sp>
        <p:nvSpPr>
          <p:cNvPr id="14" name="TextBox 1"/>
          <p:cNvSpPr txBox="1"/>
          <p:nvPr/>
        </p:nvSpPr>
        <p:spPr>
          <a:xfrm>
            <a:off x="457200" y="548680"/>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Static (Flat)</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5" name="Picture 14" descr="1.png"/>
          <p:cNvPicPr>
            <a:picLocks noChangeAspect="1"/>
          </p:cNvPicPr>
          <p:nvPr/>
        </p:nvPicPr>
        <p:blipFill>
          <a:blip r:embed="rId2"/>
          <a:stretch>
            <a:fillRect/>
          </a:stretch>
        </p:blipFill>
        <p:spPr>
          <a:xfrm>
            <a:off x="5181600" y="2895600"/>
            <a:ext cx="3352800" cy="3352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B6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381000"/>
            <a:ext cx="8305800" cy="6096000"/>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6535579"/>
            <a:ext cx="990600" cy="246221"/>
          </a:xfrm>
          <a:prstGeom prst="rect">
            <a:avLst/>
          </a:prstGeom>
          <a:noFill/>
        </p:spPr>
        <p:txBody>
          <a:bodyPr wrap="square" rtlCol="0">
            <a:spAutoFit/>
          </a:bodyPr>
          <a:lstStyle/>
          <a:p>
            <a:r>
              <a:rPr lang="en-US" sz="1000" dirty="0"/>
              <a:t>© Presto Plans </a:t>
            </a:r>
          </a:p>
        </p:txBody>
      </p:sp>
      <p:sp>
        <p:nvSpPr>
          <p:cNvPr id="11" name="Rectangle 10"/>
          <p:cNvSpPr/>
          <p:nvPr/>
        </p:nvSpPr>
        <p:spPr>
          <a:xfrm>
            <a:off x="1219200" y="4724400"/>
            <a:ext cx="68580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57200" y="1569184"/>
            <a:ext cx="8382000" cy="1631216"/>
          </a:xfrm>
          <a:prstGeom prst="rect">
            <a:avLst/>
          </a:prstGeom>
          <a:noFill/>
        </p:spPr>
        <p:txBody>
          <a:bodyPr wrap="square" rtlCol="0">
            <a:spAutoFit/>
          </a:bodyPr>
          <a:lstStyle/>
          <a:p>
            <a:pPr algn="ctr"/>
            <a:r>
              <a:rPr lang="en-US" sz="2500" dirty="0" smtClean="0">
                <a:latin typeface="Cherry Cream Soda"/>
                <a:cs typeface="Cherry Cream Soda"/>
              </a:rPr>
              <a:t>A dynamic or round character is one who is complex and multi-dimensional.  A dynamic character undergoes an important inner change, usually in personality or attitude.  </a:t>
            </a:r>
          </a:p>
        </p:txBody>
      </p:sp>
      <p:cxnSp>
        <p:nvCxnSpPr>
          <p:cNvPr id="8" name="Straight Arrow Connector 7"/>
          <p:cNvCxnSpPr/>
          <p:nvPr/>
        </p:nvCxnSpPr>
        <p:spPr>
          <a:xfrm rot="10800000" flipV="1">
            <a:off x="5105400" y="5486400"/>
            <a:ext cx="3505200" cy="1"/>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76800" y="3886200"/>
            <a:ext cx="3886200" cy="1292662"/>
          </a:xfrm>
          <a:prstGeom prst="rect">
            <a:avLst/>
          </a:prstGeom>
          <a:noFill/>
        </p:spPr>
        <p:txBody>
          <a:bodyPr wrap="square" rtlCol="0">
            <a:spAutoFit/>
          </a:bodyPr>
          <a:lstStyle/>
          <a:p>
            <a:pPr algn="ctr"/>
            <a:r>
              <a:rPr lang="en-US" sz="2600" dirty="0" smtClean="0">
                <a:latin typeface="Cherry Cream Soda"/>
                <a:cs typeface="Cherry Cream Soda"/>
              </a:rPr>
              <a:t>Click the image to see an example of a dynamic character.</a:t>
            </a:r>
          </a:p>
        </p:txBody>
      </p:sp>
      <p:sp>
        <p:nvSpPr>
          <p:cNvPr id="10" name="TextBox 1"/>
          <p:cNvSpPr txBox="1"/>
          <p:nvPr/>
        </p:nvSpPr>
        <p:spPr>
          <a:xfrm>
            <a:off x="457200" y="476672"/>
            <a:ext cx="8305800" cy="938719"/>
          </a:xfrm>
          <a:prstGeom prst="rect">
            <a:avLst/>
          </a:prstGeom>
          <a:noFill/>
          <a:effectLst>
            <a:outerShdw blurRad="50800" dist="50800" dir="2700000">
              <a:srgbClr val="000000">
                <a:alpha val="43000"/>
              </a:srgbClr>
            </a:outerShdw>
          </a:effectLst>
        </p:spPr>
        <p:txBody>
          <a:bodyPr wrap="square" rtlCol="0">
            <a:spAutoFit/>
          </a:bodyPr>
          <a:lstStyle/>
          <a:p>
            <a:pPr algn="ctr"/>
            <a:r>
              <a:rPr lang="en-US" sz="5500" dirty="0" smtClean="0">
                <a:solidFill>
                  <a:srgbClr val="660066"/>
                </a:solidFill>
                <a:effectLst>
                  <a:outerShdw blurRad="25400" dist="38100" dir="2700000">
                    <a:schemeClr val="tx1">
                      <a:alpha val="43000"/>
                    </a:schemeClr>
                  </a:outerShdw>
                </a:effectLst>
                <a:latin typeface="Cherry Cream Soda"/>
                <a:cs typeface="Cherry Cream Soda"/>
              </a:rPr>
              <a:t>Dynamic (Round)</a:t>
            </a:r>
            <a:endParaRPr lang="en-US" sz="5500" dirty="0">
              <a:solidFill>
                <a:srgbClr val="660066"/>
              </a:solidFill>
              <a:effectLst>
                <a:outerShdw blurRad="25400" dist="38100" dir="2700000">
                  <a:schemeClr val="tx1">
                    <a:alpha val="43000"/>
                  </a:schemeClr>
                </a:outerShdw>
              </a:effectLst>
              <a:latin typeface="Cherry Cream Soda"/>
              <a:cs typeface="Cherry Cream Soda"/>
            </a:endParaRPr>
          </a:p>
        </p:txBody>
      </p:sp>
      <p:pic>
        <p:nvPicPr>
          <p:cNvPr id="12" name="Picture 11" descr="1.png">
            <a:hlinkClick r:id="rId2"/>
          </p:cNvPr>
          <p:cNvPicPr>
            <a:picLocks noChangeAspect="1"/>
          </p:cNvPicPr>
          <p:nvPr/>
        </p:nvPicPr>
        <p:blipFill>
          <a:blip r:embed="rId3"/>
          <a:stretch>
            <a:fillRect/>
          </a:stretch>
        </p:blipFill>
        <p:spPr>
          <a:xfrm>
            <a:off x="1066800" y="3505200"/>
            <a:ext cx="3505200" cy="3124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1074</TotalTime>
  <Words>1331</Words>
  <Application>Microsoft Office PowerPoint</Application>
  <PresentationFormat>On-screen Show (4:3)</PresentationFormat>
  <Paragraphs>158</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Cherry Cream Soda</vt:lpstr>
      <vt:lpstr>Arial</vt:lpstr>
      <vt:lpstr>Calibri</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 Collins</dc:creator>
  <cp:lastModifiedBy>Christina McShine</cp:lastModifiedBy>
  <cp:revision>89</cp:revision>
  <dcterms:created xsi:type="dcterms:W3CDTF">2014-07-28T17:34:21Z</dcterms:created>
  <dcterms:modified xsi:type="dcterms:W3CDTF">2015-11-09T14:16:40Z</dcterms:modified>
</cp:coreProperties>
</file>