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3" r:id="rId7"/>
    <p:sldId id="264" r:id="rId8"/>
    <p:sldId id="262"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22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8/26/2015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Informative/Expository Essay </a:t>
            </a:r>
            <a:endParaRPr lang="en-US" sz="4400" dirty="0"/>
          </a:p>
        </p:txBody>
      </p:sp>
      <p:sp>
        <p:nvSpPr>
          <p:cNvPr id="3" name="Subtitle 2"/>
          <p:cNvSpPr>
            <a:spLocks noGrp="1"/>
          </p:cNvSpPr>
          <p:nvPr>
            <p:ph type="subTitle" idx="1"/>
          </p:nvPr>
        </p:nvSpPr>
        <p:spPr>
          <a:xfrm>
            <a:off x="4425064" y="6557476"/>
            <a:ext cx="7766936" cy="300524"/>
          </a:xfrm>
        </p:spPr>
        <p:txBody>
          <a:bodyPr>
            <a:normAutofit fontScale="92500" lnSpcReduction="20000"/>
          </a:bodyPr>
          <a:lstStyle/>
          <a:p>
            <a:endParaRPr lang="en-US" dirty="0"/>
          </a:p>
        </p:txBody>
      </p:sp>
    </p:spTree>
    <p:extLst>
      <p:ext uri="{BB962C8B-B14F-4D97-AF65-F5344CB8AC3E}">
        <p14:creationId xmlns:p14="http://schemas.microsoft.com/office/powerpoint/2010/main" val="2427311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an Informative or Expository </a:t>
            </a:r>
            <a:r>
              <a:rPr lang="en-US" dirty="0"/>
              <a:t>E</a:t>
            </a:r>
            <a:r>
              <a:rPr lang="en-US" dirty="0" smtClean="0"/>
              <a:t>ssay </a:t>
            </a:r>
            <a:endParaRPr lang="en-US" dirty="0"/>
          </a:p>
        </p:txBody>
      </p:sp>
      <p:sp>
        <p:nvSpPr>
          <p:cNvPr id="3" name="Content Placeholder 2"/>
          <p:cNvSpPr>
            <a:spLocks noGrp="1"/>
          </p:cNvSpPr>
          <p:nvPr>
            <p:ph idx="1"/>
          </p:nvPr>
        </p:nvSpPr>
        <p:spPr/>
        <p:txBody>
          <a:bodyPr/>
          <a:lstStyle/>
          <a:p>
            <a:r>
              <a:rPr lang="en-US" dirty="0" smtClean="0"/>
              <a:t>You must determine what the prompt is asking you to do.</a:t>
            </a:r>
          </a:p>
          <a:p>
            <a:r>
              <a:rPr lang="en-US" dirty="0" smtClean="0"/>
              <a:t>Read and collect evidence to support your ideas.</a:t>
            </a:r>
          </a:p>
          <a:p>
            <a:r>
              <a:rPr lang="en-US" dirty="0" smtClean="0"/>
              <a:t>Plan for your essay</a:t>
            </a:r>
          </a:p>
          <a:p>
            <a:pPr lvl="1"/>
            <a:r>
              <a:rPr lang="en-US" dirty="0" smtClean="0"/>
              <a:t>The more you plan, the easier it will be to write</a:t>
            </a:r>
          </a:p>
          <a:p>
            <a:r>
              <a:rPr lang="en-US" dirty="0" smtClean="0"/>
              <a:t>Write your essay</a:t>
            </a:r>
          </a:p>
          <a:p>
            <a:r>
              <a:rPr lang="en-US" dirty="0" smtClean="0"/>
              <a:t>Read and revise</a:t>
            </a:r>
          </a:p>
          <a:p>
            <a:endParaRPr lang="en-US" dirty="0"/>
          </a:p>
          <a:p>
            <a:pPr marL="0" indent="0">
              <a:buNone/>
            </a:pPr>
            <a:r>
              <a:rPr lang="en-US" dirty="0" smtClean="0"/>
              <a:t>You will have 120 minutes for your essay. That is more than enough time to do all this! </a:t>
            </a:r>
            <a:endParaRPr lang="en-US" dirty="0"/>
          </a:p>
        </p:txBody>
      </p:sp>
    </p:spTree>
    <p:extLst>
      <p:ext uri="{BB962C8B-B14F-4D97-AF65-F5344CB8AC3E}">
        <p14:creationId xmlns:p14="http://schemas.microsoft.com/office/powerpoint/2010/main" val="400640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8443" y="393026"/>
            <a:ext cx="8493211" cy="6453049"/>
          </a:xfrm>
          <a:prstGeom prst="rect">
            <a:avLst/>
          </a:prstGeom>
        </p:spPr>
        <p:txBody>
          <a:bodyPr wrap="square">
            <a:spAutoFit/>
          </a:bodyPr>
          <a:lstStyle/>
          <a:p>
            <a:pPr marL="400050" lvl="0"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Introduction</a:t>
            </a:r>
          </a:p>
          <a:p>
            <a:pPr marL="800100" lvl="1"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Hook</a:t>
            </a:r>
          </a:p>
          <a:p>
            <a:pPr marL="1200150" lvl="2"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Attention grabber </a:t>
            </a:r>
          </a:p>
          <a:p>
            <a:pPr marL="1200150" lvl="2"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First sentence of the introduction </a:t>
            </a:r>
          </a:p>
          <a:p>
            <a:pPr marL="800100" lvl="1"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Thesis </a:t>
            </a:r>
            <a:r>
              <a:rPr lang="en-US" sz="1000" dirty="0" smtClean="0">
                <a:solidFill>
                  <a:prstClr val="black">
                    <a:lumMod val="75000"/>
                    <a:lumOff val="25000"/>
                  </a:prstClr>
                </a:solidFill>
              </a:rPr>
              <a:t>Statement </a:t>
            </a:r>
            <a:endParaRPr lang="en-US" sz="1000" dirty="0">
              <a:solidFill>
                <a:prstClr val="black">
                  <a:lumMod val="75000"/>
                  <a:lumOff val="25000"/>
                </a:prstClr>
              </a:solidFill>
            </a:endParaRPr>
          </a:p>
          <a:p>
            <a:pPr marL="1200150" lvl="2"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The sentence that contains the central idea or ideas that you will be writing about</a:t>
            </a:r>
          </a:p>
          <a:p>
            <a:pPr marL="400050" lvl="0"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Body </a:t>
            </a:r>
            <a:r>
              <a:rPr lang="en-US" sz="1000" dirty="0" smtClean="0">
                <a:solidFill>
                  <a:prstClr val="black">
                    <a:lumMod val="75000"/>
                    <a:lumOff val="25000"/>
                  </a:prstClr>
                </a:solidFill>
              </a:rPr>
              <a:t>Paragraph One</a:t>
            </a:r>
            <a:endParaRPr lang="en-US" sz="1000" dirty="0">
              <a:solidFill>
                <a:prstClr val="black">
                  <a:lumMod val="75000"/>
                  <a:lumOff val="25000"/>
                </a:prstClr>
              </a:solidFill>
            </a:endParaRPr>
          </a:p>
          <a:p>
            <a:pPr marL="800100" lvl="1"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Reason/Idea/Support for Thesis </a:t>
            </a:r>
          </a:p>
          <a:p>
            <a:pPr marL="1200150" lvl="2"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Evidence</a:t>
            </a:r>
          </a:p>
          <a:p>
            <a:pPr marL="1657350" lvl="3"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Must be relevant </a:t>
            </a:r>
          </a:p>
          <a:p>
            <a:pPr marL="1657350" lvl="3"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Must come from your passage </a:t>
            </a:r>
            <a:r>
              <a:rPr lang="en-US" sz="1000" dirty="0" smtClean="0">
                <a:solidFill>
                  <a:prstClr val="black">
                    <a:lumMod val="75000"/>
                    <a:lumOff val="25000"/>
                  </a:prstClr>
                </a:solidFill>
              </a:rPr>
              <a:t>set – use all passages for evidence </a:t>
            </a:r>
            <a:endParaRPr lang="en-US" sz="1000" dirty="0">
              <a:solidFill>
                <a:prstClr val="black">
                  <a:lumMod val="75000"/>
                  <a:lumOff val="25000"/>
                </a:prstClr>
              </a:solidFill>
            </a:endParaRPr>
          </a:p>
          <a:p>
            <a:pPr marL="1657350" lvl="3"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Must be </a:t>
            </a:r>
            <a:r>
              <a:rPr lang="en-US" sz="1000" dirty="0" smtClean="0">
                <a:solidFill>
                  <a:prstClr val="black">
                    <a:lumMod val="75000"/>
                    <a:lumOff val="25000"/>
                  </a:prstClr>
                </a:solidFill>
              </a:rPr>
              <a:t>cited </a:t>
            </a:r>
            <a:endParaRPr lang="en-US" sz="1000" dirty="0">
              <a:solidFill>
                <a:prstClr val="black">
                  <a:lumMod val="75000"/>
                  <a:lumOff val="25000"/>
                </a:prstClr>
              </a:solidFill>
            </a:endParaRPr>
          </a:p>
          <a:p>
            <a:pPr marL="1200150" lvl="2"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Elaboration </a:t>
            </a:r>
          </a:p>
          <a:p>
            <a:pPr marL="1657350" lvl="3"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Explain your evidence</a:t>
            </a:r>
          </a:p>
          <a:p>
            <a:pPr marL="1657350" lvl="3"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Brings clarity to your ideas</a:t>
            </a:r>
          </a:p>
          <a:p>
            <a:pPr marL="1657350" lvl="3"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Show connection between evidence and thesis </a:t>
            </a:r>
          </a:p>
          <a:p>
            <a:pPr marL="400050" lvl="0"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Body </a:t>
            </a:r>
            <a:r>
              <a:rPr lang="en-US" sz="1000" dirty="0" smtClean="0">
                <a:solidFill>
                  <a:prstClr val="black">
                    <a:lumMod val="75000"/>
                    <a:lumOff val="25000"/>
                  </a:prstClr>
                </a:solidFill>
              </a:rPr>
              <a:t>Paragraph Two</a:t>
            </a:r>
            <a:endParaRPr lang="en-US" sz="1000" dirty="0">
              <a:solidFill>
                <a:prstClr val="black">
                  <a:lumMod val="75000"/>
                  <a:lumOff val="25000"/>
                </a:prstClr>
              </a:solidFill>
            </a:endParaRPr>
          </a:p>
          <a:p>
            <a:pPr marL="800100" lvl="1"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Reason/Idea/Support for Thesis </a:t>
            </a:r>
          </a:p>
          <a:p>
            <a:pPr marL="1200150" lvl="2"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Evidence </a:t>
            </a:r>
          </a:p>
          <a:p>
            <a:pPr marL="1200150" lvl="2"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Elaboration </a:t>
            </a:r>
          </a:p>
          <a:p>
            <a:pPr marL="400050" lvl="0"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Conclusion </a:t>
            </a:r>
          </a:p>
          <a:p>
            <a:pPr marL="800100" lvl="1"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Summary of ideas</a:t>
            </a:r>
          </a:p>
          <a:p>
            <a:pPr marL="1200150" lvl="2" indent="-400050">
              <a:spcBef>
                <a:spcPts val="1000"/>
              </a:spcBef>
              <a:buClr>
                <a:srgbClr val="90C226"/>
              </a:buClr>
              <a:buSzPct val="80000"/>
              <a:buFont typeface="Wingdings 3" charset="2"/>
              <a:buAutoNum type="romanUcPeriod"/>
            </a:pPr>
            <a:r>
              <a:rPr lang="en-US" sz="1000" dirty="0">
                <a:solidFill>
                  <a:prstClr val="black">
                    <a:lumMod val="75000"/>
                    <a:lumOff val="25000"/>
                  </a:prstClr>
                </a:solidFill>
              </a:rPr>
              <a:t>No new information, do not repeat everything that is in your introduction  </a:t>
            </a:r>
          </a:p>
        </p:txBody>
      </p:sp>
    </p:spTree>
    <p:extLst>
      <p:ext uri="{BB962C8B-B14F-4D97-AF65-F5344CB8AC3E}">
        <p14:creationId xmlns:p14="http://schemas.microsoft.com/office/powerpoint/2010/main" val="62224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 calcmode="lin" valueType="num">
                                      <p:cBhvr additive="base">
                                        <p:cTn id="26"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 calcmode="lin" valueType="num">
                                      <p:cBhvr additive="base">
                                        <p:cTn id="32"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4">
                                            <p:txEl>
                                              <p:pRg st="5" end="5"/>
                                            </p:txEl>
                                          </p:spTgt>
                                        </p:tgtEl>
                                        <p:attrNameLst>
                                          <p:attrName>style.visibility</p:attrName>
                                        </p:attrNameLst>
                                      </p:cBhvr>
                                      <p:to>
                                        <p:strVal val="visible"/>
                                      </p:to>
                                    </p:set>
                                    <p:anim calcmode="lin" valueType="num">
                                      <p:cBhvr additive="base">
                                        <p:cTn id="38"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4">
                                            <p:txEl>
                                              <p:pRg st="6" end="6"/>
                                            </p:txEl>
                                          </p:spTgt>
                                        </p:tgtEl>
                                        <p:attrNameLst>
                                          <p:attrName>style.visibility</p:attrName>
                                        </p:attrNameLst>
                                      </p:cBhvr>
                                      <p:to>
                                        <p:strVal val="visible"/>
                                      </p:to>
                                    </p:set>
                                    <p:anim calcmode="lin" valueType="num">
                                      <p:cBhvr additive="base">
                                        <p:cTn id="44"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4">
                                            <p:txEl>
                                              <p:pRg st="7" end="7"/>
                                            </p:txEl>
                                          </p:spTgt>
                                        </p:tgtEl>
                                        <p:attrNameLst>
                                          <p:attrName>style.visibility</p:attrName>
                                        </p:attrNameLst>
                                      </p:cBhvr>
                                      <p:to>
                                        <p:strVal val="visible"/>
                                      </p:to>
                                    </p:set>
                                    <p:anim calcmode="lin" valueType="num">
                                      <p:cBhvr additive="base">
                                        <p:cTn id="50"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additive="base">
                                        <p:cTn id="56"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4">
                                            <p:txEl>
                                              <p:pRg st="9" end="9"/>
                                            </p:txEl>
                                          </p:spTgt>
                                        </p:tgtEl>
                                        <p:attrNameLst>
                                          <p:attrName>style.visibility</p:attrName>
                                        </p:attrNameLst>
                                      </p:cBhvr>
                                      <p:to>
                                        <p:strVal val="visible"/>
                                      </p:to>
                                    </p:set>
                                    <p:anim calcmode="lin" valueType="num">
                                      <p:cBhvr additive="base">
                                        <p:cTn id="62"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4">
                                            <p:txEl>
                                              <p:pRg st="10" end="10"/>
                                            </p:txEl>
                                          </p:spTgt>
                                        </p:tgtEl>
                                        <p:attrNameLst>
                                          <p:attrName>style.visibility</p:attrName>
                                        </p:attrNameLst>
                                      </p:cBhvr>
                                      <p:to>
                                        <p:strVal val="visible"/>
                                      </p:to>
                                    </p:set>
                                    <p:anim calcmode="lin" valueType="num">
                                      <p:cBhvr additive="base">
                                        <p:cTn id="68"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stCondLst>
                                    <p:cond delay="0"/>
                                  </p:stCondLst>
                                  <p:childTnLst>
                                    <p:set>
                                      <p:cBhvr>
                                        <p:cTn id="73" dur="1" fill="hold">
                                          <p:stCondLst>
                                            <p:cond delay="0"/>
                                          </p:stCondLst>
                                        </p:cTn>
                                        <p:tgtEl>
                                          <p:spTgt spid="4">
                                            <p:txEl>
                                              <p:pRg st="11" end="11"/>
                                            </p:txEl>
                                          </p:spTgt>
                                        </p:tgtEl>
                                        <p:attrNameLst>
                                          <p:attrName>style.visibility</p:attrName>
                                        </p:attrNameLst>
                                      </p:cBhvr>
                                      <p:to>
                                        <p:strVal val="visible"/>
                                      </p:to>
                                    </p:set>
                                    <p:anim calcmode="lin" valueType="num">
                                      <p:cBhvr additive="base">
                                        <p:cTn id="74"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nodeType="clickEffect">
                                  <p:stCondLst>
                                    <p:cond delay="0"/>
                                  </p:stCondLst>
                                  <p:childTnLst>
                                    <p:set>
                                      <p:cBhvr>
                                        <p:cTn id="79" dur="1" fill="hold">
                                          <p:stCondLst>
                                            <p:cond delay="0"/>
                                          </p:stCondLst>
                                        </p:cTn>
                                        <p:tgtEl>
                                          <p:spTgt spid="4">
                                            <p:txEl>
                                              <p:pRg st="12" end="12"/>
                                            </p:txEl>
                                          </p:spTgt>
                                        </p:tgtEl>
                                        <p:attrNameLst>
                                          <p:attrName>style.visibility</p:attrName>
                                        </p:attrNameLst>
                                      </p:cBhvr>
                                      <p:to>
                                        <p:strVal val="visible"/>
                                      </p:to>
                                    </p:set>
                                    <p:anim calcmode="lin" valueType="num">
                                      <p:cBhvr additive="base">
                                        <p:cTn id="80"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nodeType="clickEffect">
                                  <p:stCondLst>
                                    <p:cond delay="0"/>
                                  </p:stCondLst>
                                  <p:childTnLst>
                                    <p:set>
                                      <p:cBhvr>
                                        <p:cTn id="85" dur="1" fill="hold">
                                          <p:stCondLst>
                                            <p:cond delay="0"/>
                                          </p:stCondLst>
                                        </p:cTn>
                                        <p:tgtEl>
                                          <p:spTgt spid="4">
                                            <p:txEl>
                                              <p:pRg st="13" end="13"/>
                                            </p:txEl>
                                          </p:spTgt>
                                        </p:tgtEl>
                                        <p:attrNameLst>
                                          <p:attrName>style.visibility</p:attrName>
                                        </p:attrNameLst>
                                      </p:cBhvr>
                                      <p:to>
                                        <p:strVal val="visible"/>
                                      </p:to>
                                    </p:set>
                                    <p:anim calcmode="lin" valueType="num">
                                      <p:cBhvr additive="base">
                                        <p:cTn id="86"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nodeType="clickEffect">
                                  <p:stCondLst>
                                    <p:cond delay="0"/>
                                  </p:stCondLst>
                                  <p:childTnLst>
                                    <p:set>
                                      <p:cBhvr>
                                        <p:cTn id="91" dur="1" fill="hold">
                                          <p:stCondLst>
                                            <p:cond delay="0"/>
                                          </p:stCondLst>
                                        </p:cTn>
                                        <p:tgtEl>
                                          <p:spTgt spid="4">
                                            <p:txEl>
                                              <p:pRg st="14" end="14"/>
                                            </p:txEl>
                                          </p:spTgt>
                                        </p:tgtEl>
                                        <p:attrNameLst>
                                          <p:attrName>style.visibility</p:attrName>
                                        </p:attrNameLst>
                                      </p:cBhvr>
                                      <p:to>
                                        <p:strVal val="visible"/>
                                      </p:to>
                                    </p:set>
                                    <p:anim calcmode="lin" valueType="num">
                                      <p:cBhvr additive="base">
                                        <p:cTn id="92"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93"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nodeType="clickEffect">
                                  <p:stCondLst>
                                    <p:cond delay="0"/>
                                  </p:stCondLst>
                                  <p:childTnLst>
                                    <p:set>
                                      <p:cBhvr>
                                        <p:cTn id="97" dur="1" fill="hold">
                                          <p:stCondLst>
                                            <p:cond delay="0"/>
                                          </p:stCondLst>
                                        </p:cTn>
                                        <p:tgtEl>
                                          <p:spTgt spid="4">
                                            <p:txEl>
                                              <p:pRg st="15" end="15"/>
                                            </p:txEl>
                                          </p:spTgt>
                                        </p:tgtEl>
                                        <p:attrNameLst>
                                          <p:attrName>style.visibility</p:attrName>
                                        </p:attrNameLst>
                                      </p:cBhvr>
                                      <p:to>
                                        <p:strVal val="visible"/>
                                      </p:to>
                                    </p:set>
                                    <p:anim calcmode="lin" valueType="num">
                                      <p:cBhvr additive="base">
                                        <p:cTn id="98"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99" dur="500" fill="hold"/>
                                        <p:tgtEl>
                                          <p:spTgt spid="4">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nodeType="clickEffect">
                                  <p:stCondLst>
                                    <p:cond delay="0"/>
                                  </p:stCondLst>
                                  <p:childTnLst>
                                    <p:set>
                                      <p:cBhvr>
                                        <p:cTn id="103" dur="1" fill="hold">
                                          <p:stCondLst>
                                            <p:cond delay="0"/>
                                          </p:stCondLst>
                                        </p:cTn>
                                        <p:tgtEl>
                                          <p:spTgt spid="4">
                                            <p:txEl>
                                              <p:pRg st="16" end="16"/>
                                            </p:txEl>
                                          </p:spTgt>
                                        </p:tgtEl>
                                        <p:attrNameLst>
                                          <p:attrName>style.visibility</p:attrName>
                                        </p:attrNameLst>
                                      </p:cBhvr>
                                      <p:to>
                                        <p:strVal val="visible"/>
                                      </p:to>
                                    </p:set>
                                    <p:anim calcmode="lin" valueType="num">
                                      <p:cBhvr additive="base">
                                        <p:cTn id="104"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105"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nodeType="clickEffect">
                                  <p:stCondLst>
                                    <p:cond delay="0"/>
                                  </p:stCondLst>
                                  <p:childTnLst>
                                    <p:set>
                                      <p:cBhvr>
                                        <p:cTn id="109" dur="1" fill="hold">
                                          <p:stCondLst>
                                            <p:cond delay="0"/>
                                          </p:stCondLst>
                                        </p:cTn>
                                        <p:tgtEl>
                                          <p:spTgt spid="4">
                                            <p:txEl>
                                              <p:pRg st="17" end="17"/>
                                            </p:txEl>
                                          </p:spTgt>
                                        </p:tgtEl>
                                        <p:attrNameLst>
                                          <p:attrName>style.visibility</p:attrName>
                                        </p:attrNameLst>
                                      </p:cBhvr>
                                      <p:to>
                                        <p:strVal val="visible"/>
                                      </p:to>
                                    </p:set>
                                    <p:anim calcmode="lin" valueType="num">
                                      <p:cBhvr additive="base">
                                        <p:cTn id="110" dur="500" fill="hold"/>
                                        <p:tgtEl>
                                          <p:spTgt spid="4">
                                            <p:txEl>
                                              <p:pRg st="17" end="17"/>
                                            </p:txEl>
                                          </p:spTgt>
                                        </p:tgtEl>
                                        <p:attrNameLst>
                                          <p:attrName>ppt_x</p:attrName>
                                        </p:attrNameLst>
                                      </p:cBhvr>
                                      <p:tavLst>
                                        <p:tav tm="0">
                                          <p:val>
                                            <p:strVal val="#ppt_x"/>
                                          </p:val>
                                        </p:tav>
                                        <p:tav tm="100000">
                                          <p:val>
                                            <p:strVal val="#ppt_x"/>
                                          </p:val>
                                        </p:tav>
                                      </p:tavLst>
                                    </p:anim>
                                    <p:anim calcmode="lin" valueType="num">
                                      <p:cBhvr additive="base">
                                        <p:cTn id="111" dur="500" fill="hold"/>
                                        <p:tgtEl>
                                          <p:spTgt spid="4">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 presetClass="entr" presetSubtype="4" fill="hold" nodeType="clickEffect">
                                  <p:stCondLst>
                                    <p:cond delay="0"/>
                                  </p:stCondLst>
                                  <p:childTnLst>
                                    <p:set>
                                      <p:cBhvr>
                                        <p:cTn id="115" dur="1" fill="hold">
                                          <p:stCondLst>
                                            <p:cond delay="0"/>
                                          </p:stCondLst>
                                        </p:cTn>
                                        <p:tgtEl>
                                          <p:spTgt spid="4">
                                            <p:txEl>
                                              <p:pRg st="18" end="18"/>
                                            </p:txEl>
                                          </p:spTgt>
                                        </p:tgtEl>
                                        <p:attrNameLst>
                                          <p:attrName>style.visibility</p:attrName>
                                        </p:attrNameLst>
                                      </p:cBhvr>
                                      <p:to>
                                        <p:strVal val="visible"/>
                                      </p:to>
                                    </p:set>
                                    <p:anim calcmode="lin" valueType="num">
                                      <p:cBhvr additive="base">
                                        <p:cTn id="116" dur="500" fill="hold"/>
                                        <p:tgtEl>
                                          <p:spTgt spid="4">
                                            <p:txEl>
                                              <p:pRg st="18" end="18"/>
                                            </p:txEl>
                                          </p:spTgt>
                                        </p:tgtEl>
                                        <p:attrNameLst>
                                          <p:attrName>ppt_x</p:attrName>
                                        </p:attrNameLst>
                                      </p:cBhvr>
                                      <p:tavLst>
                                        <p:tav tm="0">
                                          <p:val>
                                            <p:strVal val="#ppt_x"/>
                                          </p:val>
                                        </p:tav>
                                        <p:tav tm="100000">
                                          <p:val>
                                            <p:strVal val="#ppt_x"/>
                                          </p:val>
                                        </p:tav>
                                      </p:tavLst>
                                    </p:anim>
                                    <p:anim calcmode="lin" valueType="num">
                                      <p:cBhvr additive="base">
                                        <p:cTn id="117" dur="500" fill="hold"/>
                                        <p:tgtEl>
                                          <p:spTgt spid="4">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nodeType="clickEffect">
                                  <p:stCondLst>
                                    <p:cond delay="0"/>
                                  </p:stCondLst>
                                  <p:childTnLst>
                                    <p:set>
                                      <p:cBhvr>
                                        <p:cTn id="121" dur="1" fill="hold">
                                          <p:stCondLst>
                                            <p:cond delay="0"/>
                                          </p:stCondLst>
                                        </p:cTn>
                                        <p:tgtEl>
                                          <p:spTgt spid="4">
                                            <p:txEl>
                                              <p:pRg st="19" end="19"/>
                                            </p:txEl>
                                          </p:spTgt>
                                        </p:tgtEl>
                                        <p:attrNameLst>
                                          <p:attrName>style.visibility</p:attrName>
                                        </p:attrNameLst>
                                      </p:cBhvr>
                                      <p:to>
                                        <p:strVal val="visible"/>
                                      </p:to>
                                    </p:set>
                                    <p:anim calcmode="lin" valueType="num">
                                      <p:cBhvr additive="base">
                                        <p:cTn id="122" dur="500" fill="hold"/>
                                        <p:tgtEl>
                                          <p:spTgt spid="4">
                                            <p:txEl>
                                              <p:pRg st="19" end="19"/>
                                            </p:txEl>
                                          </p:spTgt>
                                        </p:tgtEl>
                                        <p:attrNameLst>
                                          <p:attrName>ppt_x</p:attrName>
                                        </p:attrNameLst>
                                      </p:cBhvr>
                                      <p:tavLst>
                                        <p:tav tm="0">
                                          <p:val>
                                            <p:strVal val="#ppt_x"/>
                                          </p:val>
                                        </p:tav>
                                        <p:tav tm="100000">
                                          <p:val>
                                            <p:strVal val="#ppt_x"/>
                                          </p:val>
                                        </p:tav>
                                      </p:tavLst>
                                    </p:anim>
                                    <p:anim calcmode="lin" valueType="num">
                                      <p:cBhvr additive="base">
                                        <p:cTn id="123" dur="500" fill="hold"/>
                                        <p:tgtEl>
                                          <p:spTgt spid="4">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2" presetClass="entr" presetSubtype="4" fill="hold" nodeType="clickEffect">
                                  <p:stCondLst>
                                    <p:cond delay="0"/>
                                  </p:stCondLst>
                                  <p:childTnLst>
                                    <p:set>
                                      <p:cBhvr>
                                        <p:cTn id="127" dur="1" fill="hold">
                                          <p:stCondLst>
                                            <p:cond delay="0"/>
                                          </p:stCondLst>
                                        </p:cTn>
                                        <p:tgtEl>
                                          <p:spTgt spid="4">
                                            <p:txEl>
                                              <p:pRg st="20" end="20"/>
                                            </p:txEl>
                                          </p:spTgt>
                                        </p:tgtEl>
                                        <p:attrNameLst>
                                          <p:attrName>style.visibility</p:attrName>
                                        </p:attrNameLst>
                                      </p:cBhvr>
                                      <p:to>
                                        <p:strVal val="visible"/>
                                      </p:to>
                                    </p:set>
                                    <p:anim calcmode="lin" valueType="num">
                                      <p:cBhvr additive="base">
                                        <p:cTn id="128" dur="500" fill="hold"/>
                                        <p:tgtEl>
                                          <p:spTgt spid="4">
                                            <p:txEl>
                                              <p:pRg st="20" end="20"/>
                                            </p:txEl>
                                          </p:spTgt>
                                        </p:tgtEl>
                                        <p:attrNameLst>
                                          <p:attrName>ppt_x</p:attrName>
                                        </p:attrNameLst>
                                      </p:cBhvr>
                                      <p:tavLst>
                                        <p:tav tm="0">
                                          <p:val>
                                            <p:strVal val="#ppt_x"/>
                                          </p:val>
                                        </p:tav>
                                        <p:tav tm="100000">
                                          <p:val>
                                            <p:strVal val="#ppt_x"/>
                                          </p:val>
                                        </p:tav>
                                      </p:tavLst>
                                    </p:anim>
                                    <p:anim calcmode="lin" valueType="num">
                                      <p:cBhvr additive="base">
                                        <p:cTn id="129" dur="500" fill="hold"/>
                                        <p:tgtEl>
                                          <p:spTgt spid="4">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2" presetClass="entr" presetSubtype="4" fill="hold" nodeType="clickEffect">
                                  <p:stCondLst>
                                    <p:cond delay="0"/>
                                  </p:stCondLst>
                                  <p:childTnLst>
                                    <p:set>
                                      <p:cBhvr>
                                        <p:cTn id="133" dur="1" fill="hold">
                                          <p:stCondLst>
                                            <p:cond delay="0"/>
                                          </p:stCondLst>
                                        </p:cTn>
                                        <p:tgtEl>
                                          <p:spTgt spid="4">
                                            <p:txEl>
                                              <p:pRg st="21" end="21"/>
                                            </p:txEl>
                                          </p:spTgt>
                                        </p:tgtEl>
                                        <p:attrNameLst>
                                          <p:attrName>style.visibility</p:attrName>
                                        </p:attrNameLst>
                                      </p:cBhvr>
                                      <p:to>
                                        <p:strVal val="visible"/>
                                      </p:to>
                                    </p:set>
                                    <p:anim calcmode="lin" valueType="num">
                                      <p:cBhvr additive="base">
                                        <p:cTn id="134" dur="500" fill="hold"/>
                                        <p:tgtEl>
                                          <p:spTgt spid="4">
                                            <p:txEl>
                                              <p:pRg st="21" end="21"/>
                                            </p:txEl>
                                          </p:spTgt>
                                        </p:tgtEl>
                                        <p:attrNameLst>
                                          <p:attrName>ppt_x</p:attrName>
                                        </p:attrNameLst>
                                      </p:cBhvr>
                                      <p:tavLst>
                                        <p:tav tm="0">
                                          <p:val>
                                            <p:strVal val="#ppt_x"/>
                                          </p:val>
                                        </p:tav>
                                        <p:tav tm="100000">
                                          <p:val>
                                            <p:strVal val="#ppt_x"/>
                                          </p:val>
                                        </p:tav>
                                      </p:tavLst>
                                    </p:anim>
                                    <p:anim calcmode="lin" valueType="num">
                                      <p:cBhvr additive="base">
                                        <p:cTn id="135" dur="500" fill="hold"/>
                                        <p:tgtEl>
                                          <p:spTgt spid="4">
                                            <p:txEl>
                                              <p:pRg st="21" end="21"/>
                                            </p:txEl>
                                          </p:spTgt>
                                        </p:tgtEl>
                                        <p:attrNameLst>
                                          <p:attrName>ppt_y</p:attrName>
                                        </p:attrNameLst>
                                      </p:cBhvr>
                                      <p:tavLst>
                                        <p:tav tm="0">
                                          <p:val>
                                            <p:strVal val="1+#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2" presetClass="entr" presetSubtype="4" fill="hold" nodeType="clickEffect">
                                  <p:stCondLst>
                                    <p:cond delay="0"/>
                                  </p:stCondLst>
                                  <p:childTnLst>
                                    <p:set>
                                      <p:cBhvr>
                                        <p:cTn id="139" dur="1" fill="hold">
                                          <p:stCondLst>
                                            <p:cond delay="0"/>
                                          </p:stCondLst>
                                        </p:cTn>
                                        <p:tgtEl>
                                          <p:spTgt spid="4">
                                            <p:txEl>
                                              <p:pRg st="22" end="22"/>
                                            </p:txEl>
                                          </p:spTgt>
                                        </p:tgtEl>
                                        <p:attrNameLst>
                                          <p:attrName>style.visibility</p:attrName>
                                        </p:attrNameLst>
                                      </p:cBhvr>
                                      <p:to>
                                        <p:strVal val="visible"/>
                                      </p:to>
                                    </p:set>
                                    <p:anim calcmode="lin" valueType="num">
                                      <p:cBhvr additive="base">
                                        <p:cTn id="140" dur="500" fill="hold"/>
                                        <p:tgtEl>
                                          <p:spTgt spid="4">
                                            <p:txEl>
                                              <p:pRg st="22" end="22"/>
                                            </p:txEl>
                                          </p:spTgt>
                                        </p:tgtEl>
                                        <p:attrNameLst>
                                          <p:attrName>ppt_x</p:attrName>
                                        </p:attrNameLst>
                                      </p:cBhvr>
                                      <p:tavLst>
                                        <p:tav tm="0">
                                          <p:val>
                                            <p:strVal val="#ppt_x"/>
                                          </p:val>
                                        </p:tav>
                                        <p:tav tm="100000">
                                          <p:val>
                                            <p:strVal val="#ppt_x"/>
                                          </p:val>
                                        </p:tav>
                                      </p:tavLst>
                                    </p:anim>
                                    <p:anim calcmode="lin" valueType="num">
                                      <p:cBhvr additive="base">
                                        <p:cTn id="141" dur="500" fill="hold"/>
                                        <p:tgtEl>
                                          <p:spTgt spid="4">
                                            <p:txEl>
                                              <p:pRg st="22" end="2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Prompt </a:t>
            </a:r>
            <a:endParaRPr lang="en-US" dirty="0"/>
          </a:p>
        </p:txBody>
      </p:sp>
      <p:sp>
        <p:nvSpPr>
          <p:cNvPr id="3" name="Content Placeholder 2"/>
          <p:cNvSpPr>
            <a:spLocks noGrp="1"/>
          </p:cNvSpPr>
          <p:nvPr>
            <p:ph idx="1"/>
          </p:nvPr>
        </p:nvSpPr>
        <p:spPr/>
        <p:txBody>
          <a:bodyPr/>
          <a:lstStyle/>
          <a:p>
            <a:r>
              <a:rPr lang="en-US" dirty="0" smtClean="0"/>
              <a:t>Write a </a:t>
            </a:r>
            <a:r>
              <a:rPr lang="en-US" dirty="0" err="1" smtClean="0"/>
              <a:t>multiparagraph</a:t>
            </a:r>
            <a:r>
              <a:rPr lang="en-US" dirty="0" smtClean="0"/>
              <a:t> informative essay explaining the ways in which teens could start their own businesses as entrepreneurs. Your essay must be based on ideas and information found in “teen Entrepreneurs Think ‘Outside the Box’ When Starting Their Own Businesses” and “5 Tips for teen Entrepreneurs” passage set. </a:t>
            </a:r>
            <a:endParaRPr lang="en-US" dirty="0"/>
          </a:p>
        </p:txBody>
      </p:sp>
    </p:spTree>
    <p:extLst>
      <p:ext uri="{BB962C8B-B14F-4D97-AF65-F5344CB8AC3E}">
        <p14:creationId xmlns:p14="http://schemas.microsoft.com/office/powerpoint/2010/main" val="3365498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Prompt </a:t>
            </a:r>
            <a:endParaRPr lang="en-US" dirty="0"/>
          </a:p>
        </p:txBody>
      </p:sp>
      <p:sp>
        <p:nvSpPr>
          <p:cNvPr id="3" name="Content Placeholder 2"/>
          <p:cNvSpPr>
            <a:spLocks noGrp="1"/>
          </p:cNvSpPr>
          <p:nvPr>
            <p:ph idx="1"/>
          </p:nvPr>
        </p:nvSpPr>
        <p:spPr/>
        <p:txBody>
          <a:bodyPr/>
          <a:lstStyle/>
          <a:p>
            <a:r>
              <a:rPr lang="en-US" b="1" dirty="0" smtClean="0">
                <a:solidFill>
                  <a:srgbClr val="00B0F0"/>
                </a:solidFill>
              </a:rPr>
              <a:t>Write a </a:t>
            </a:r>
            <a:r>
              <a:rPr lang="en-US" b="1" dirty="0" err="1" smtClean="0">
                <a:solidFill>
                  <a:srgbClr val="00B0F0"/>
                </a:solidFill>
              </a:rPr>
              <a:t>multiparagraph</a:t>
            </a:r>
            <a:r>
              <a:rPr lang="en-US" b="1" dirty="0" smtClean="0">
                <a:solidFill>
                  <a:srgbClr val="00B0F0"/>
                </a:solidFill>
              </a:rPr>
              <a:t> informative essay </a:t>
            </a:r>
            <a:r>
              <a:rPr lang="en-US" dirty="0" smtClean="0"/>
              <a:t>explaining the ways in which teens could start their own businesses as entrepreneurs. Your essay must be based on ideas and information found in “Teen Entrepreneurs Think ‘Outside the Box’ When Starting Their Own Businesses” and “5 Tips for teen Entrepreneurs” passage set. </a:t>
            </a:r>
          </a:p>
          <a:p>
            <a:pPr lvl="1"/>
            <a:r>
              <a:rPr lang="en-US" dirty="0" smtClean="0"/>
              <a:t>What does </a:t>
            </a:r>
            <a:r>
              <a:rPr lang="en-US" dirty="0" err="1" smtClean="0"/>
              <a:t>multiparagraph</a:t>
            </a:r>
            <a:r>
              <a:rPr lang="en-US" dirty="0" smtClean="0"/>
              <a:t> mean? </a:t>
            </a:r>
          </a:p>
          <a:p>
            <a:pPr lvl="2"/>
            <a:r>
              <a:rPr lang="en-US" dirty="0" smtClean="0"/>
              <a:t>More than one paragraph</a:t>
            </a:r>
          </a:p>
          <a:p>
            <a:pPr lvl="3"/>
            <a:r>
              <a:rPr lang="en-US" dirty="0" smtClean="0"/>
              <a:t>Needs to be at least three paragraphs </a:t>
            </a:r>
          </a:p>
          <a:p>
            <a:pPr lvl="1"/>
            <a:r>
              <a:rPr lang="en-US" dirty="0" smtClean="0"/>
              <a:t>What is an informative essay?</a:t>
            </a:r>
          </a:p>
          <a:p>
            <a:pPr lvl="2"/>
            <a:r>
              <a:rPr lang="en-US" dirty="0" smtClean="0"/>
              <a:t>Writing to explain or to tell about something</a:t>
            </a:r>
          </a:p>
          <a:p>
            <a:pPr lvl="3"/>
            <a:r>
              <a:rPr lang="en-US" dirty="0" smtClean="0"/>
              <a:t>You are not trying to convince anybody </a:t>
            </a:r>
            <a:endParaRPr lang="en-US" dirty="0"/>
          </a:p>
        </p:txBody>
      </p:sp>
    </p:spTree>
    <p:extLst>
      <p:ext uri="{BB962C8B-B14F-4D97-AF65-F5344CB8AC3E}">
        <p14:creationId xmlns:p14="http://schemas.microsoft.com/office/powerpoint/2010/main" val="829244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Prompt </a:t>
            </a:r>
            <a:endParaRPr lang="en-US" dirty="0"/>
          </a:p>
        </p:txBody>
      </p:sp>
      <p:sp>
        <p:nvSpPr>
          <p:cNvPr id="3" name="Content Placeholder 2"/>
          <p:cNvSpPr>
            <a:spLocks noGrp="1"/>
          </p:cNvSpPr>
          <p:nvPr>
            <p:ph idx="1"/>
          </p:nvPr>
        </p:nvSpPr>
        <p:spPr/>
        <p:txBody>
          <a:bodyPr/>
          <a:lstStyle/>
          <a:p>
            <a:r>
              <a:rPr lang="en-US" dirty="0" smtClean="0"/>
              <a:t>Write a </a:t>
            </a:r>
            <a:r>
              <a:rPr lang="en-US" dirty="0" err="1" smtClean="0"/>
              <a:t>multiparagraph</a:t>
            </a:r>
            <a:r>
              <a:rPr lang="en-US" dirty="0" smtClean="0"/>
              <a:t> informative essay </a:t>
            </a:r>
            <a:r>
              <a:rPr lang="en-US" b="1" dirty="0" smtClean="0">
                <a:solidFill>
                  <a:srgbClr val="00B0F0"/>
                </a:solidFill>
              </a:rPr>
              <a:t>explaining the ways in which teens could start their own businesses as entrepreneurs</a:t>
            </a:r>
            <a:r>
              <a:rPr lang="en-US" dirty="0" smtClean="0"/>
              <a:t>. Your essay must be based on ideas and information found in “teen Entrepreneurs Think ‘Outside the Box’ When Starting Their Own Businesses” and “5 Tips for teen Entrepreneurs” passage set. </a:t>
            </a:r>
          </a:p>
          <a:p>
            <a:pPr lvl="1"/>
            <a:r>
              <a:rPr lang="en-US" dirty="0" smtClean="0"/>
              <a:t>What do you have to do?</a:t>
            </a:r>
          </a:p>
          <a:p>
            <a:pPr lvl="2"/>
            <a:r>
              <a:rPr lang="en-US" dirty="0" smtClean="0"/>
              <a:t>You need to explain they ways teens could start their own businesses </a:t>
            </a:r>
            <a:endParaRPr lang="en-US" dirty="0"/>
          </a:p>
        </p:txBody>
      </p:sp>
    </p:spTree>
    <p:extLst>
      <p:ext uri="{BB962C8B-B14F-4D97-AF65-F5344CB8AC3E}">
        <p14:creationId xmlns:p14="http://schemas.microsoft.com/office/powerpoint/2010/main" val="136549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Prompt </a:t>
            </a:r>
            <a:endParaRPr lang="en-US" dirty="0"/>
          </a:p>
        </p:txBody>
      </p:sp>
      <p:sp>
        <p:nvSpPr>
          <p:cNvPr id="3" name="Content Placeholder 2"/>
          <p:cNvSpPr>
            <a:spLocks noGrp="1"/>
          </p:cNvSpPr>
          <p:nvPr>
            <p:ph idx="1"/>
          </p:nvPr>
        </p:nvSpPr>
        <p:spPr/>
        <p:txBody>
          <a:bodyPr/>
          <a:lstStyle/>
          <a:p>
            <a:r>
              <a:rPr lang="en-US" dirty="0" smtClean="0"/>
              <a:t>Write a </a:t>
            </a:r>
            <a:r>
              <a:rPr lang="en-US" dirty="0" err="1" smtClean="0"/>
              <a:t>multiparagraph</a:t>
            </a:r>
            <a:r>
              <a:rPr lang="en-US" dirty="0" smtClean="0"/>
              <a:t> informative essay explaining the ways in which teens could start their own businesses as entrepreneurs. Your essay must </a:t>
            </a:r>
            <a:r>
              <a:rPr lang="en-US" b="1" dirty="0" smtClean="0">
                <a:solidFill>
                  <a:srgbClr val="00B0F0"/>
                </a:solidFill>
              </a:rPr>
              <a:t>be based on ideas and information found in “teen Entrepreneurs Think ‘Outside the Box’ When Starting Their Own Businesses” and “5 Tips for teen Entrepreneurs” passage set. </a:t>
            </a:r>
            <a:endParaRPr lang="en-US" dirty="0" smtClean="0">
              <a:solidFill>
                <a:schemeClr val="tx1"/>
              </a:solidFill>
            </a:endParaRPr>
          </a:p>
          <a:p>
            <a:pPr lvl="1"/>
            <a:r>
              <a:rPr lang="en-US" dirty="0" smtClean="0">
                <a:solidFill>
                  <a:schemeClr val="tx1"/>
                </a:solidFill>
              </a:rPr>
              <a:t>Where do you get your information?</a:t>
            </a:r>
          </a:p>
          <a:p>
            <a:pPr lvl="2"/>
            <a:r>
              <a:rPr lang="en-US" dirty="0" smtClean="0">
                <a:solidFill>
                  <a:schemeClr val="tx1"/>
                </a:solidFill>
              </a:rPr>
              <a:t>All information used as evidence in your essay needs to come from the sources (passages) provided for you. </a:t>
            </a:r>
          </a:p>
        </p:txBody>
      </p:sp>
    </p:spTree>
    <p:extLst>
      <p:ext uri="{BB962C8B-B14F-4D97-AF65-F5344CB8AC3E}">
        <p14:creationId xmlns:p14="http://schemas.microsoft.com/office/powerpoint/2010/main" val="2481211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a:t>
            </a:r>
            <a:endParaRPr lang="en-US" dirty="0"/>
          </a:p>
        </p:txBody>
      </p:sp>
      <p:sp>
        <p:nvSpPr>
          <p:cNvPr id="3" name="Content Placeholder 2"/>
          <p:cNvSpPr>
            <a:spLocks noGrp="1"/>
          </p:cNvSpPr>
          <p:nvPr>
            <p:ph idx="1"/>
          </p:nvPr>
        </p:nvSpPr>
        <p:spPr/>
        <p:txBody>
          <a:bodyPr/>
          <a:lstStyle/>
          <a:p>
            <a:r>
              <a:rPr lang="en-US" dirty="0" smtClean="0"/>
              <a:t>Your essay must have an introduction and a conclusion.</a:t>
            </a:r>
          </a:p>
          <a:p>
            <a:pPr lvl="1"/>
            <a:r>
              <a:rPr lang="en-US" dirty="0" smtClean="0"/>
              <a:t>If you don’t you can not score higher than a 2 for </a:t>
            </a:r>
            <a:r>
              <a:rPr lang="en-US" b="1" dirty="0" smtClean="0">
                <a:solidFill>
                  <a:schemeClr val="accent5">
                    <a:lumMod val="60000"/>
                    <a:lumOff val="40000"/>
                  </a:schemeClr>
                </a:solidFill>
              </a:rPr>
              <a:t>Purpose, Focus, and Organization </a:t>
            </a:r>
          </a:p>
          <a:p>
            <a:r>
              <a:rPr lang="en-US" dirty="0" smtClean="0"/>
              <a:t>You need to use all sources (passages) </a:t>
            </a:r>
          </a:p>
          <a:p>
            <a:r>
              <a:rPr lang="en-US" dirty="0" smtClean="0"/>
              <a:t>You need to cite all evidence used </a:t>
            </a:r>
          </a:p>
          <a:p>
            <a:pPr lvl="1"/>
            <a:r>
              <a:rPr lang="en-US" dirty="0" smtClean="0"/>
              <a:t>If you don’t you can not score higher than a 2 for </a:t>
            </a:r>
            <a:r>
              <a:rPr lang="en-US" b="1" dirty="0" smtClean="0">
                <a:solidFill>
                  <a:srgbClr val="00B050"/>
                </a:solidFill>
              </a:rPr>
              <a:t>Evidence</a:t>
            </a:r>
            <a:r>
              <a:rPr lang="en-US" dirty="0" smtClean="0"/>
              <a:t> and </a:t>
            </a:r>
            <a:r>
              <a:rPr lang="en-US" b="1" dirty="0" smtClean="0">
                <a:solidFill>
                  <a:srgbClr val="0070C0"/>
                </a:solidFill>
              </a:rPr>
              <a:t>Elaboration</a:t>
            </a:r>
            <a:r>
              <a:rPr lang="en-US" dirty="0" smtClean="0"/>
              <a:t> </a:t>
            </a:r>
          </a:p>
          <a:p>
            <a:pPr lvl="2"/>
            <a:r>
              <a:rPr lang="en-US" dirty="0" smtClean="0">
                <a:solidFill>
                  <a:schemeClr val="tx1"/>
                </a:solidFill>
              </a:rPr>
              <a:t>Examples of citing evidence </a:t>
            </a:r>
          </a:p>
          <a:p>
            <a:pPr lvl="3"/>
            <a:r>
              <a:rPr lang="en-US" dirty="0" smtClean="0">
                <a:solidFill>
                  <a:schemeClr val="tx1"/>
                </a:solidFill>
              </a:rPr>
              <a:t>In the third paragraph of the passage “__________” the author states…</a:t>
            </a:r>
          </a:p>
          <a:p>
            <a:pPr lvl="3"/>
            <a:r>
              <a:rPr lang="en-US" dirty="0" smtClean="0">
                <a:solidFill>
                  <a:schemeClr val="tx1"/>
                </a:solidFill>
              </a:rPr>
              <a:t>According to the author of “__________________”… </a:t>
            </a:r>
            <a:endParaRPr lang="en-US" dirty="0">
              <a:solidFill>
                <a:schemeClr val="tx1"/>
              </a:solidFill>
            </a:endParaRPr>
          </a:p>
        </p:txBody>
      </p:sp>
    </p:spTree>
    <p:extLst>
      <p:ext uri="{BB962C8B-B14F-4D97-AF65-F5344CB8AC3E}">
        <p14:creationId xmlns:p14="http://schemas.microsoft.com/office/powerpoint/2010/main" val="3521815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Questions </a:t>
            </a:r>
            <a:endParaRPr lang="en-US" sz="3600" dirty="0"/>
          </a:p>
        </p:txBody>
      </p:sp>
    </p:spTree>
    <p:extLst>
      <p:ext uri="{BB962C8B-B14F-4D97-AF65-F5344CB8AC3E}">
        <p14:creationId xmlns:p14="http://schemas.microsoft.com/office/powerpoint/2010/main" val="397701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67</TotalTime>
  <Words>561</Words>
  <Application>Microsoft Office PowerPoint</Application>
  <PresentationFormat>Widescreen</PresentationFormat>
  <Paragraphs>61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Informative/Expository Essay </vt:lpstr>
      <vt:lpstr>Writing an Informative or Expository Essay </vt:lpstr>
      <vt:lpstr>PowerPoint Presentation</vt:lpstr>
      <vt:lpstr>Sample Prompt </vt:lpstr>
      <vt:lpstr>Sample Prompt </vt:lpstr>
      <vt:lpstr>Sample Prompt </vt:lpstr>
      <vt:lpstr>Sample Prompt </vt:lpstr>
      <vt:lpstr>Reminders</vt:lpstr>
      <vt:lpstr>PowerPoint Presentation</vt:lpstr>
    </vt:vector>
  </TitlesOfParts>
  <Company>SDPBC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Informative/Expository Essay</dc:title>
  <dc:creator>Jennifer English</dc:creator>
  <cp:lastModifiedBy>Christina McShine</cp:lastModifiedBy>
  <cp:revision>11</cp:revision>
  <dcterms:created xsi:type="dcterms:W3CDTF">2015-08-18T20:40:17Z</dcterms:created>
  <dcterms:modified xsi:type="dcterms:W3CDTF">2015-08-26T15:18:04Z</dcterms:modified>
  <cp:contentStatus/>
</cp:coreProperties>
</file>