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6"/>
  </p:notesMasterIdLst>
  <p:sldIdLst>
    <p:sldId id="256" r:id="rId2"/>
    <p:sldId id="257" r:id="rId3"/>
    <p:sldId id="258" r:id="rId4"/>
    <p:sldId id="259" r:id="rId5"/>
    <p:sldId id="260" r:id="rId6"/>
    <p:sldId id="274" r:id="rId7"/>
    <p:sldId id="261" r:id="rId8"/>
    <p:sldId id="262" r:id="rId9"/>
    <p:sldId id="263" r:id="rId10"/>
    <p:sldId id="264" r:id="rId11"/>
    <p:sldId id="265" r:id="rId12"/>
    <p:sldId id="266" r:id="rId13"/>
    <p:sldId id="267" r:id="rId14"/>
    <p:sldId id="268" r:id="rId15"/>
    <p:sldId id="269" r:id="rId16"/>
    <p:sldId id="273" r:id="rId17"/>
    <p:sldId id="275" r:id="rId18"/>
    <p:sldId id="276" r:id="rId19"/>
    <p:sldId id="278" r:id="rId20"/>
    <p:sldId id="277" r:id="rId21"/>
    <p:sldId id="279" r:id="rId22"/>
    <p:sldId id="280" r:id="rId23"/>
    <p:sldId id="285" r:id="rId24"/>
    <p:sldId id="286" r:id="rId25"/>
    <p:sldId id="287" r:id="rId26"/>
    <p:sldId id="288" r:id="rId27"/>
    <p:sldId id="289" r:id="rId28"/>
    <p:sldId id="270" r:id="rId29"/>
    <p:sldId id="271" r:id="rId30"/>
    <p:sldId id="272" r:id="rId31"/>
    <p:sldId id="281" r:id="rId32"/>
    <p:sldId id="282" r:id="rId33"/>
    <p:sldId id="283" r:id="rId34"/>
    <p:sldId id="284"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B5F6D8-13F3-4CD6-9DC2-E8404C1881A8}" type="datetimeFigureOut">
              <a:rPr lang="en-US" smtClean="0"/>
              <a:t>9/18/2015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C98655-D546-4F9A-933E-35E7F21A5A9F}" type="slidenum">
              <a:rPr lang="en-US" smtClean="0"/>
              <a:t>‹#›</a:t>
            </a:fld>
            <a:endParaRPr lang="en-US"/>
          </a:p>
        </p:txBody>
      </p:sp>
    </p:spTree>
    <p:extLst>
      <p:ext uri="{BB962C8B-B14F-4D97-AF65-F5344CB8AC3E}">
        <p14:creationId xmlns:p14="http://schemas.microsoft.com/office/powerpoint/2010/main" val="4118800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C98655-D546-4F9A-933E-35E7F21A5A9F}" type="slidenum">
              <a:rPr lang="en-US" smtClean="0"/>
              <a:t>17</a:t>
            </a:fld>
            <a:endParaRPr lang="en-US"/>
          </a:p>
        </p:txBody>
      </p:sp>
    </p:spTree>
    <p:extLst>
      <p:ext uri="{BB962C8B-B14F-4D97-AF65-F5344CB8AC3E}">
        <p14:creationId xmlns:p14="http://schemas.microsoft.com/office/powerpoint/2010/main" val="340615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E272AFF-FA56-4BE5-9D47-34CC76402580}" type="datetime1">
              <a:rPr lang="en-US" smtClean="0"/>
              <a:t>9/18/2015</a:t>
            </a:fld>
            <a:endParaRPr lang="en-US"/>
          </a:p>
        </p:txBody>
      </p:sp>
      <p:sp>
        <p:nvSpPr>
          <p:cNvPr id="5" name="Footer Placeholder 4"/>
          <p:cNvSpPr>
            <a:spLocks noGrp="1"/>
          </p:cNvSpPr>
          <p:nvPr>
            <p:ph type="ftr" sz="quarter" idx="11"/>
          </p:nvPr>
        </p:nvSpPr>
        <p:spPr/>
        <p:txBody>
          <a:bodyPr/>
          <a:lstStyle/>
          <a:p>
            <a:r>
              <a:rPr lang="en-US" smtClean="0"/>
              <a:t>Informative - J. English </a:t>
            </a:r>
            <a:endParaRPr lang="en-US"/>
          </a:p>
        </p:txBody>
      </p:sp>
      <p:sp>
        <p:nvSpPr>
          <p:cNvPr id="6" name="Slide Number Placeholder 5"/>
          <p:cNvSpPr>
            <a:spLocks noGrp="1"/>
          </p:cNvSpPr>
          <p:nvPr>
            <p:ph type="sldNum" sz="quarter" idx="12"/>
          </p:nvPr>
        </p:nvSpPr>
        <p:spPr/>
        <p:txBody>
          <a:bodyPr/>
          <a:lstStyle/>
          <a:p>
            <a:fld id="{1F4A6CD2-2286-48D6-BDAB-3BAC178998A1}" type="slidenum">
              <a:rPr lang="en-US" smtClean="0"/>
              <a:t>‹#›</a:t>
            </a:fld>
            <a:endParaRPr lang="en-US"/>
          </a:p>
        </p:txBody>
      </p:sp>
    </p:spTree>
    <p:extLst>
      <p:ext uri="{BB962C8B-B14F-4D97-AF65-F5344CB8AC3E}">
        <p14:creationId xmlns:p14="http://schemas.microsoft.com/office/powerpoint/2010/main" val="2554402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0E16E2-91A9-4780-A521-8ECBC4119D6F}" type="datetime1">
              <a:rPr lang="en-US" smtClean="0"/>
              <a:t>9/18/2015</a:t>
            </a:fld>
            <a:endParaRPr lang="en-US"/>
          </a:p>
        </p:txBody>
      </p:sp>
      <p:sp>
        <p:nvSpPr>
          <p:cNvPr id="5" name="Footer Placeholder 4"/>
          <p:cNvSpPr>
            <a:spLocks noGrp="1"/>
          </p:cNvSpPr>
          <p:nvPr>
            <p:ph type="ftr" sz="quarter" idx="11"/>
          </p:nvPr>
        </p:nvSpPr>
        <p:spPr/>
        <p:txBody>
          <a:bodyPr/>
          <a:lstStyle/>
          <a:p>
            <a:r>
              <a:rPr lang="en-US" smtClean="0"/>
              <a:t>Informative - J. English </a:t>
            </a:r>
            <a:endParaRPr lang="en-US"/>
          </a:p>
        </p:txBody>
      </p:sp>
      <p:sp>
        <p:nvSpPr>
          <p:cNvPr id="6" name="Slide Number Placeholder 5"/>
          <p:cNvSpPr>
            <a:spLocks noGrp="1"/>
          </p:cNvSpPr>
          <p:nvPr>
            <p:ph type="sldNum" sz="quarter" idx="12"/>
          </p:nvPr>
        </p:nvSpPr>
        <p:spPr/>
        <p:txBody>
          <a:bodyPr/>
          <a:lstStyle/>
          <a:p>
            <a:fld id="{1F4A6CD2-2286-48D6-BDAB-3BAC178998A1}" type="slidenum">
              <a:rPr lang="en-US" smtClean="0"/>
              <a:t>‹#›</a:t>
            </a:fld>
            <a:endParaRPr lang="en-US"/>
          </a:p>
        </p:txBody>
      </p:sp>
    </p:spTree>
    <p:extLst>
      <p:ext uri="{BB962C8B-B14F-4D97-AF65-F5344CB8AC3E}">
        <p14:creationId xmlns:p14="http://schemas.microsoft.com/office/powerpoint/2010/main" val="29322004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B6E170-C987-4A07-A2F2-D5186DA3C508}" type="datetime1">
              <a:rPr lang="en-US" smtClean="0"/>
              <a:t>9/18/2015</a:t>
            </a:fld>
            <a:endParaRPr lang="en-US"/>
          </a:p>
        </p:txBody>
      </p:sp>
      <p:sp>
        <p:nvSpPr>
          <p:cNvPr id="5" name="Footer Placeholder 4"/>
          <p:cNvSpPr>
            <a:spLocks noGrp="1"/>
          </p:cNvSpPr>
          <p:nvPr>
            <p:ph type="ftr" sz="quarter" idx="11"/>
          </p:nvPr>
        </p:nvSpPr>
        <p:spPr/>
        <p:txBody>
          <a:bodyPr/>
          <a:lstStyle/>
          <a:p>
            <a:r>
              <a:rPr lang="en-US" smtClean="0"/>
              <a:t>Informative - J. English </a:t>
            </a:r>
            <a:endParaRPr lang="en-US"/>
          </a:p>
        </p:txBody>
      </p:sp>
      <p:sp>
        <p:nvSpPr>
          <p:cNvPr id="6" name="Slide Number Placeholder 5"/>
          <p:cNvSpPr>
            <a:spLocks noGrp="1"/>
          </p:cNvSpPr>
          <p:nvPr>
            <p:ph type="sldNum" sz="quarter" idx="12"/>
          </p:nvPr>
        </p:nvSpPr>
        <p:spPr/>
        <p:txBody>
          <a:bodyPr/>
          <a:lstStyle/>
          <a:p>
            <a:fld id="{1F4A6CD2-2286-48D6-BDAB-3BAC178998A1}" type="slidenum">
              <a:rPr lang="en-US" smtClean="0"/>
              <a:t>‹#›</a:t>
            </a:fld>
            <a:endParaRPr lang="en-US"/>
          </a:p>
        </p:txBody>
      </p:sp>
    </p:spTree>
    <p:extLst>
      <p:ext uri="{BB962C8B-B14F-4D97-AF65-F5344CB8AC3E}">
        <p14:creationId xmlns:p14="http://schemas.microsoft.com/office/powerpoint/2010/main" val="4221586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C8277A3-BF1E-450C-A057-4EF050E2A9BC}" type="datetime1">
              <a:rPr lang="en-US" smtClean="0"/>
              <a:t>9/18/2015</a:t>
            </a:fld>
            <a:endParaRPr lang="en-US"/>
          </a:p>
        </p:txBody>
      </p:sp>
      <p:sp>
        <p:nvSpPr>
          <p:cNvPr id="5" name="Footer Placeholder 4"/>
          <p:cNvSpPr>
            <a:spLocks noGrp="1"/>
          </p:cNvSpPr>
          <p:nvPr>
            <p:ph type="ftr" sz="quarter" idx="11"/>
          </p:nvPr>
        </p:nvSpPr>
        <p:spPr/>
        <p:txBody>
          <a:bodyPr/>
          <a:lstStyle/>
          <a:p>
            <a:r>
              <a:rPr lang="en-US" smtClean="0"/>
              <a:t>Informative - J. English </a:t>
            </a:r>
            <a:endParaRPr lang="en-US"/>
          </a:p>
        </p:txBody>
      </p:sp>
      <p:sp>
        <p:nvSpPr>
          <p:cNvPr id="6" name="Slide Number Placeholder 5"/>
          <p:cNvSpPr>
            <a:spLocks noGrp="1"/>
          </p:cNvSpPr>
          <p:nvPr>
            <p:ph type="sldNum" sz="quarter" idx="12"/>
          </p:nvPr>
        </p:nvSpPr>
        <p:spPr/>
        <p:txBody>
          <a:bodyPr/>
          <a:lstStyle/>
          <a:p>
            <a:fld id="{1F4A6CD2-2286-48D6-BDAB-3BAC178998A1}" type="slidenum">
              <a:rPr lang="en-US" smtClean="0"/>
              <a:t>‹#›</a:t>
            </a:fld>
            <a:endParaRPr lang="en-US"/>
          </a:p>
        </p:txBody>
      </p:sp>
    </p:spTree>
    <p:extLst>
      <p:ext uri="{BB962C8B-B14F-4D97-AF65-F5344CB8AC3E}">
        <p14:creationId xmlns:p14="http://schemas.microsoft.com/office/powerpoint/2010/main" val="18073449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51B525-4947-475D-8F78-6FF4222FC625}" type="datetime1">
              <a:rPr lang="en-US" smtClean="0"/>
              <a:t>9/18/2015</a:t>
            </a:fld>
            <a:endParaRPr lang="en-US"/>
          </a:p>
        </p:txBody>
      </p:sp>
      <p:sp>
        <p:nvSpPr>
          <p:cNvPr id="5" name="Footer Placeholder 4"/>
          <p:cNvSpPr>
            <a:spLocks noGrp="1"/>
          </p:cNvSpPr>
          <p:nvPr>
            <p:ph type="ftr" sz="quarter" idx="11"/>
          </p:nvPr>
        </p:nvSpPr>
        <p:spPr/>
        <p:txBody>
          <a:bodyPr/>
          <a:lstStyle/>
          <a:p>
            <a:r>
              <a:rPr lang="en-US" smtClean="0"/>
              <a:t>Informative - J. English </a:t>
            </a:r>
            <a:endParaRPr lang="en-US"/>
          </a:p>
        </p:txBody>
      </p:sp>
      <p:sp>
        <p:nvSpPr>
          <p:cNvPr id="6" name="Slide Number Placeholder 5"/>
          <p:cNvSpPr>
            <a:spLocks noGrp="1"/>
          </p:cNvSpPr>
          <p:nvPr>
            <p:ph type="sldNum" sz="quarter" idx="12"/>
          </p:nvPr>
        </p:nvSpPr>
        <p:spPr/>
        <p:txBody>
          <a:bodyPr/>
          <a:lstStyle/>
          <a:p>
            <a:fld id="{1F4A6CD2-2286-48D6-BDAB-3BAC178998A1}" type="slidenum">
              <a:rPr lang="en-US" smtClean="0"/>
              <a:t>‹#›</a:t>
            </a:fld>
            <a:endParaRPr lang="en-US"/>
          </a:p>
        </p:txBody>
      </p:sp>
    </p:spTree>
    <p:extLst>
      <p:ext uri="{BB962C8B-B14F-4D97-AF65-F5344CB8AC3E}">
        <p14:creationId xmlns:p14="http://schemas.microsoft.com/office/powerpoint/2010/main" val="2711637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2BF1CDC-EC3F-41A5-9860-04011C9DAC54}" type="datetime1">
              <a:rPr lang="en-US" smtClean="0"/>
              <a:t>9/18/2015</a:t>
            </a:fld>
            <a:endParaRPr lang="en-US"/>
          </a:p>
        </p:txBody>
      </p:sp>
      <p:sp>
        <p:nvSpPr>
          <p:cNvPr id="6" name="Footer Placeholder 5"/>
          <p:cNvSpPr>
            <a:spLocks noGrp="1"/>
          </p:cNvSpPr>
          <p:nvPr>
            <p:ph type="ftr" sz="quarter" idx="11"/>
          </p:nvPr>
        </p:nvSpPr>
        <p:spPr/>
        <p:txBody>
          <a:bodyPr/>
          <a:lstStyle/>
          <a:p>
            <a:r>
              <a:rPr lang="en-US" smtClean="0"/>
              <a:t>Informative - J. English </a:t>
            </a:r>
            <a:endParaRPr lang="en-US"/>
          </a:p>
        </p:txBody>
      </p:sp>
      <p:sp>
        <p:nvSpPr>
          <p:cNvPr id="7" name="Slide Number Placeholder 6"/>
          <p:cNvSpPr>
            <a:spLocks noGrp="1"/>
          </p:cNvSpPr>
          <p:nvPr>
            <p:ph type="sldNum" sz="quarter" idx="12"/>
          </p:nvPr>
        </p:nvSpPr>
        <p:spPr/>
        <p:txBody>
          <a:bodyPr/>
          <a:lstStyle/>
          <a:p>
            <a:fld id="{1F4A6CD2-2286-48D6-BDAB-3BAC178998A1}" type="slidenum">
              <a:rPr lang="en-US" smtClean="0"/>
              <a:t>‹#›</a:t>
            </a:fld>
            <a:endParaRPr lang="en-US"/>
          </a:p>
        </p:txBody>
      </p:sp>
    </p:spTree>
    <p:extLst>
      <p:ext uri="{BB962C8B-B14F-4D97-AF65-F5344CB8AC3E}">
        <p14:creationId xmlns:p14="http://schemas.microsoft.com/office/powerpoint/2010/main" val="2477819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46F1C22-8FE9-40F4-97FF-47BD6C2D0803}" type="datetime1">
              <a:rPr lang="en-US" smtClean="0"/>
              <a:t>9/18/2015</a:t>
            </a:fld>
            <a:endParaRPr lang="en-US"/>
          </a:p>
        </p:txBody>
      </p:sp>
      <p:sp>
        <p:nvSpPr>
          <p:cNvPr id="8" name="Footer Placeholder 7"/>
          <p:cNvSpPr>
            <a:spLocks noGrp="1"/>
          </p:cNvSpPr>
          <p:nvPr>
            <p:ph type="ftr" sz="quarter" idx="11"/>
          </p:nvPr>
        </p:nvSpPr>
        <p:spPr/>
        <p:txBody>
          <a:bodyPr/>
          <a:lstStyle/>
          <a:p>
            <a:r>
              <a:rPr lang="en-US" smtClean="0"/>
              <a:t>Informative - J. English </a:t>
            </a:r>
            <a:endParaRPr lang="en-US"/>
          </a:p>
        </p:txBody>
      </p:sp>
      <p:sp>
        <p:nvSpPr>
          <p:cNvPr id="9" name="Slide Number Placeholder 8"/>
          <p:cNvSpPr>
            <a:spLocks noGrp="1"/>
          </p:cNvSpPr>
          <p:nvPr>
            <p:ph type="sldNum" sz="quarter" idx="12"/>
          </p:nvPr>
        </p:nvSpPr>
        <p:spPr/>
        <p:txBody>
          <a:bodyPr/>
          <a:lstStyle/>
          <a:p>
            <a:fld id="{1F4A6CD2-2286-48D6-BDAB-3BAC178998A1}" type="slidenum">
              <a:rPr lang="en-US" smtClean="0"/>
              <a:t>‹#›</a:t>
            </a:fld>
            <a:endParaRPr lang="en-US"/>
          </a:p>
        </p:txBody>
      </p:sp>
    </p:spTree>
    <p:extLst>
      <p:ext uri="{BB962C8B-B14F-4D97-AF65-F5344CB8AC3E}">
        <p14:creationId xmlns:p14="http://schemas.microsoft.com/office/powerpoint/2010/main" val="3243676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E3F9A5A-CB32-4EA8-A885-DFE9C61C98CE}" type="datetime1">
              <a:rPr lang="en-US" smtClean="0"/>
              <a:t>9/18/2015</a:t>
            </a:fld>
            <a:endParaRPr lang="en-US"/>
          </a:p>
        </p:txBody>
      </p:sp>
      <p:sp>
        <p:nvSpPr>
          <p:cNvPr id="4" name="Footer Placeholder 3"/>
          <p:cNvSpPr>
            <a:spLocks noGrp="1"/>
          </p:cNvSpPr>
          <p:nvPr>
            <p:ph type="ftr" sz="quarter" idx="11"/>
          </p:nvPr>
        </p:nvSpPr>
        <p:spPr/>
        <p:txBody>
          <a:bodyPr/>
          <a:lstStyle/>
          <a:p>
            <a:r>
              <a:rPr lang="en-US" smtClean="0"/>
              <a:t>Informative - J. English </a:t>
            </a:r>
            <a:endParaRPr lang="en-US"/>
          </a:p>
        </p:txBody>
      </p:sp>
      <p:sp>
        <p:nvSpPr>
          <p:cNvPr id="5" name="Slide Number Placeholder 4"/>
          <p:cNvSpPr>
            <a:spLocks noGrp="1"/>
          </p:cNvSpPr>
          <p:nvPr>
            <p:ph type="sldNum" sz="quarter" idx="12"/>
          </p:nvPr>
        </p:nvSpPr>
        <p:spPr/>
        <p:txBody>
          <a:bodyPr/>
          <a:lstStyle/>
          <a:p>
            <a:fld id="{1F4A6CD2-2286-48D6-BDAB-3BAC178998A1}" type="slidenum">
              <a:rPr lang="en-US" smtClean="0"/>
              <a:t>‹#›</a:t>
            </a:fld>
            <a:endParaRPr lang="en-US"/>
          </a:p>
        </p:txBody>
      </p:sp>
    </p:spTree>
    <p:extLst>
      <p:ext uri="{BB962C8B-B14F-4D97-AF65-F5344CB8AC3E}">
        <p14:creationId xmlns:p14="http://schemas.microsoft.com/office/powerpoint/2010/main" val="39385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B50DBE-0FEC-4A01-9409-F1594E1B13C7}" type="datetime1">
              <a:rPr lang="en-US" smtClean="0"/>
              <a:t>9/18/2015</a:t>
            </a:fld>
            <a:endParaRPr lang="en-US"/>
          </a:p>
        </p:txBody>
      </p:sp>
      <p:sp>
        <p:nvSpPr>
          <p:cNvPr id="3" name="Footer Placeholder 2"/>
          <p:cNvSpPr>
            <a:spLocks noGrp="1"/>
          </p:cNvSpPr>
          <p:nvPr>
            <p:ph type="ftr" sz="quarter" idx="11"/>
          </p:nvPr>
        </p:nvSpPr>
        <p:spPr/>
        <p:txBody>
          <a:bodyPr/>
          <a:lstStyle/>
          <a:p>
            <a:r>
              <a:rPr lang="en-US" smtClean="0"/>
              <a:t>Informative - J. English </a:t>
            </a:r>
            <a:endParaRPr lang="en-US"/>
          </a:p>
        </p:txBody>
      </p:sp>
      <p:sp>
        <p:nvSpPr>
          <p:cNvPr id="4" name="Slide Number Placeholder 3"/>
          <p:cNvSpPr>
            <a:spLocks noGrp="1"/>
          </p:cNvSpPr>
          <p:nvPr>
            <p:ph type="sldNum" sz="quarter" idx="12"/>
          </p:nvPr>
        </p:nvSpPr>
        <p:spPr/>
        <p:txBody>
          <a:bodyPr/>
          <a:lstStyle/>
          <a:p>
            <a:fld id="{1F4A6CD2-2286-48D6-BDAB-3BAC178998A1}" type="slidenum">
              <a:rPr lang="en-US" smtClean="0"/>
              <a:t>‹#›</a:t>
            </a:fld>
            <a:endParaRPr lang="en-US"/>
          </a:p>
        </p:txBody>
      </p:sp>
    </p:spTree>
    <p:extLst>
      <p:ext uri="{BB962C8B-B14F-4D97-AF65-F5344CB8AC3E}">
        <p14:creationId xmlns:p14="http://schemas.microsoft.com/office/powerpoint/2010/main" val="3750499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B17457-7061-4AD4-8AB1-0DC9D50104FA}" type="datetime1">
              <a:rPr lang="en-US" smtClean="0"/>
              <a:t>9/18/2015</a:t>
            </a:fld>
            <a:endParaRPr lang="en-US"/>
          </a:p>
        </p:txBody>
      </p:sp>
      <p:sp>
        <p:nvSpPr>
          <p:cNvPr id="6" name="Footer Placeholder 5"/>
          <p:cNvSpPr>
            <a:spLocks noGrp="1"/>
          </p:cNvSpPr>
          <p:nvPr>
            <p:ph type="ftr" sz="quarter" idx="11"/>
          </p:nvPr>
        </p:nvSpPr>
        <p:spPr/>
        <p:txBody>
          <a:bodyPr/>
          <a:lstStyle/>
          <a:p>
            <a:r>
              <a:rPr lang="en-US" smtClean="0"/>
              <a:t>Informative - J. English </a:t>
            </a:r>
            <a:endParaRPr lang="en-US"/>
          </a:p>
        </p:txBody>
      </p:sp>
      <p:sp>
        <p:nvSpPr>
          <p:cNvPr id="7" name="Slide Number Placeholder 6"/>
          <p:cNvSpPr>
            <a:spLocks noGrp="1"/>
          </p:cNvSpPr>
          <p:nvPr>
            <p:ph type="sldNum" sz="quarter" idx="12"/>
          </p:nvPr>
        </p:nvSpPr>
        <p:spPr/>
        <p:txBody>
          <a:bodyPr/>
          <a:lstStyle/>
          <a:p>
            <a:fld id="{1F4A6CD2-2286-48D6-BDAB-3BAC178998A1}" type="slidenum">
              <a:rPr lang="en-US" smtClean="0"/>
              <a:t>‹#›</a:t>
            </a:fld>
            <a:endParaRPr lang="en-US"/>
          </a:p>
        </p:txBody>
      </p:sp>
    </p:spTree>
    <p:extLst>
      <p:ext uri="{BB962C8B-B14F-4D97-AF65-F5344CB8AC3E}">
        <p14:creationId xmlns:p14="http://schemas.microsoft.com/office/powerpoint/2010/main" val="724585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28D4B8-FEC3-43DC-B290-84E08988ECEB}" type="datetime1">
              <a:rPr lang="en-US" smtClean="0"/>
              <a:t>9/18/2015</a:t>
            </a:fld>
            <a:endParaRPr lang="en-US"/>
          </a:p>
        </p:txBody>
      </p:sp>
      <p:sp>
        <p:nvSpPr>
          <p:cNvPr id="6" name="Footer Placeholder 5"/>
          <p:cNvSpPr>
            <a:spLocks noGrp="1"/>
          </p:cNvSpPr>
          <p:nvPr>
            <p:ph type="ftr" sz="quarter" idx="11"/>
          </p:nvPr>
        </p:nvSpPr>
        <p:spPr/>
        <p:txBody>
          <a:bodyPr/>
          <a:lstStyle/>
          <a:p>
            <a:r>
              <a:rPr lang="en-US" smtClean="0"/>
              <a:t>Informative - J. English </a:t>
            </a:r>
            <a:endParaRPr lang="en-US"/>
          </a:p>
        </p:txBody>
      </p:sp>
      <p:sp>
        <p:nvSpPr>
          <p:cNvPr id="7" name="Slide Number Placeholder 6"/>
          <p:cNvSpPr>
            <a:spLocks noGrp="1"/>
          </p:cNvSpPr>
          <p:nvPr>
            <p:ph type="sldNum" sz="quarter" idx="12"/>
          </p:nvPr>
        </p:nvSpPr>
        <p:spPr/>
        <p:txBody>
          <a:bodyPr/>
          <a:lstStyle/>
          <a:p>
            <a:fld id="{1F4A6CD2-2286-48D6-BDAB-3BAC178998A1}" type="slidenum">
              <a:rPr lang="en-US" smtClean="0"/>
              <a:t>‹#›</a:t>
            </a:fld>
            <a:endParaRPr lang="en-US"/>
          </a:p>
        </p:txBody>
      </p:sp>
    </p:spTree>
    <p:extLst>
      <p:ext uri="{BB962C8B-B14F-4D97-AF65-F5344CB8AC3E}">
        <p14:creationId xmlns:p14="http://schemas.microsoft.com/office/powerpoint/2010/main" val="2364514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E0FDA-7F7C-45D5-8ACA-4FC693C5893C}" type="datetime1">
              <a:rPr lang="en-US" smtClean="0"/>
              <a:t>9/18/2015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Informative - J. English </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4A6CD2-2286-48D6-BDAB-3BAC178998A1}" type="slidenum">
              <a:rPr lang="en-US" smtClean="0"/>
              <a:t>‹#›</a:t>
            </a:fld>
            <a:endParaRPr lang="en-US"/>
          </a:p>
        </p:txBody>
      </p:sp>
    </p:spTree>
    <p:extLst>
      <p:ext uri="{BB962C8B-B14F-4D97-AF65-F5344CB8AC3E}">
        <p14:creationId xmlns:p14="http://schemas.microsoft.com/office/powerpoint/2010/main" val="1362439823"/>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Informative Essay </a:t>
            </a:r>
            <a:endParaRPr lang="en-US" dirty="0"/>
          </a:p>
        </p:txBody>
      </p:sp>
    </p:spTree>
    <p:extLst>
      <p:ext uri="{BB962C8B-B14F-4D97-AF65-F5344CB8AC3E}">
        <p14:creationId xmlns:p14="http://schemas.microsoft.com/office/powerpoint/2010/main" val="16726133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99"/>
                </a:solidFill>
              </a:rPr>
              <a:t>Purpose, Focus, and Organization </a:t>
            </a:r>
            <a:endParaRPr lang="en-US" b="1" dirty="0">
              <a:solidFill>
                <a:srgbClr val="FF6699"/>
              </a:solidFill>
            </a:endParaRPr>
          </a:p>
        </p:txBody>
      </p:sp>
      <p:sp>
        <p:nvSpPr>
          <p:cNvPr id="3" name="Content Placeholder 2"/>
          <p:cNvSpPr>
            <a:spLocks noGrp="1"/>
          </p:cNvSpPr>
          <p:nvPr>
            <p:ph idx="1"/>
          </p:nvPr>
        </p:nvSpPr>
        <p:spPr/>
        <p:txBody>
          <a:bodyPr/>
          <a:lstStyle/>
          <a:p>
            <a:r>
              <a:rPr lang="en-US" dirty="0" smtClean="0"/>
              <a:t>The </a:t>
            </a:r>
            <a:r>
              <a:rPr lang="en-US" dirty="0" smtClean="0">
                <a:solidFill>
                  <a:srgbClr val="FF6699"/>
                </a:solidFill>
              </a:rPr>
              <a:t>response is fully sustained and consistently focused within the purpose, audience, and task</a:t>
            </a:r>
            <a:r>
              <a:rPr lang="en-US" dirty="0" smtClean="0"/>
              <a:t>; and it has a </a:t>
            </a:r>
            <a:r>
              <a:rPr lang="en-US" dirty="0" smtClean="0">
                <a:solidFill>
                  <a:srgbClr val="FF6699"/>
                </a:solidFill>
              </a:rPr>
              <a:t>clear </a:t>
            </a:r>
            <a:r>
              <a:rPr lang="en-US" b="1" dirty="0" smtClean="0">
                <a:solidFill>
                  <a:srgbClr val="FF6699"/>
                </a:solidFill>
              </a:rPr>
              <a:t>controlling idea </a:t>
            </a:r>
            <a:r>
              <a:rPr lang="en-US" dirty="0" smtClean="0">
                <a:solidFill>
                  <a:srgbClr val="FF6699"/>
                </a:solidFill>
              </a:rPr>
              <a:t>and effective organizational structure creating coherence and completeness</a:t>
            </a:r>
            <a:r>
              <a:rPr lang="en-US" dirty="0" smtClean="0"/>
              <a:t>. The response includes most of the following: </a:t>
            </a:r>
          </a:p>
          <a:p>
            <a:pPr lvl="1"/>
            <a:r>
              <a:rPr lang="en-US" dirty="0" smtClean="0"/>
              <a:t>Strongly maintained controlling idea with little or no loosely related material</a:t>
            </a:r>
          </a:p>
          <a:p>
            <a:pPr lvl="1"/>
            <a:r>
              <a:rPr lang="en-US" dirty="0" smtClean="0"/>
              <a:t>Skillful use of a variety of transitional strategies to clarify the relationships between and among ideas</a:t>
            </a:r>
          </a:p>
          <a:p>
            <a:pPr lvl="1"/>
            <a:r>
              <a:rPr lang="en-US" dirty="0" smtClean="0"/>
              <a:t>Logical progression of ideas from beginning to end with a satisfying introduction and conclusion </a:t>
            </a:r>
          </a:p>
          <a:p>
            <a:pPr lvl="1"/>
            <a:r>
              <a:rPr lang="en-US" dirty="0" smtClean="0"/>
              <a:t>Appropriate style and objective tone established and maintained </a:t>
            </a:r>
            <a:endParaRPr lang="en-US" dirty="0"/>
          </a:p>
        </p:txBody>
      </p:sp>
      <p:sp>
        <p:nvSpPr>
          <p:cNvPr id="4" name="Rounded Rectangle 3"/>
          <p:cNvSpPr/>
          <p:nvPr/>
        </p:nvSpPr>
        <p:spPr>
          <a:xfrm>
            <a:off x="5184559" y="1482571"/>
            <a:ext cx="2104008" cy="852256"/>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Controlling idea = thesis statement </a:t>
            </a:r>
            <a:endParaRPr lang="en-US" dirty="0"/>
          </a:p>
        </p:txBody>
      </p:sp>
      <p:cxnSp>
        <p:nvCxnSpPr>
          <p:cNvPr id="6" name="Straight Arrow Connector 5"/>
          <p:cNvCxnSpPr/>
          <p:nvPr/>
        </p:nvCxnSpPr>
        <p:spPr>
          <a:xfrm>
            <a:off x="7421732" y="2104008"/>
            <a:ext cx="958788" cy="221942"/>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5630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99"/>
                </a:solidFill>
              </a:rPr>
              <a:t>Purpose, Focus, and Organization </a:t>
            </a:r>
            <a:endParaRPr lang="en-US" b="1" dirty="0">
              <a:solidFill>
                <a:srgbClr val="FF6699"/>
              </a:solidFill>
            </a:endParaRPr>
          </a:p>
        </p:txBody>
      </p:sp>
      <p:sp>
        <p:nvSpPr>
          <p:cNvPr id="3" name="Content Placeholder 2"/>
          <p:cNvSpPr>
            <a:spLocks noGrp="1"/>
          </p:cNvSpPr>
          <p:nvPr>
            <p:ph idx="1"/>
          </p:nvPr>
        </p:nvSpPr>
        <p:spPr/>
        <p:txBody>
          <a:bodyPr/>
          <a:lstStyle/>
          <a:p>
            <a:r>
              <a:rPr lang="en-US" dirty="0" smtClean="0"/>
              <a:t>The </a:t>
            </a:r>
            <a:r>
              <a:rPr lang="en-US" dirty="0" smtClean="0">
                <a:solidFill>
                  <a:srgbClr val="FF6699"/>
                </a:solidFill>
              </a:rPr>
              <a:t>response is fully sustained and consistently focused within the purpose, audience, and task</a:t>
            </a:r>
            <a:r>
              <a:rPr lang="en-US" dirty="0" smtClean="0"/>
              <a:t>; and it has a </a:t>
            </a:r>
            <a:r>
              <a:rPr lang="en-US" dirty="0" smtClean="0">
                <a:solidFill>
                  <a:srgbClr val="FF6699"/>
                </a:solidFill>
              </a:rPr>
              <a:t>clear controlling idea and effective organizational structure creating coherence and completeness</a:t>
            </a:r>
            <a:r>
              <a:rPr lang="en-US" dirty="0" smtClean="0"/>
              <a:t>. The response includes most of the following: </a:t>
            </a:r>
          </a:p>
          <a:p>
            <a:pPr lvl="1"/>
            <a:r>
              <a:rPr lang="en-US" dirty="0" smtClean="0">
                <a:solidFill>
                  <a:srgbClr val="FF6699"/>
                </a:solidFill>
              </a:rPr>
              <a:t>Strongly maintained controlling idea </a:t>
            </a:r>
            <a:r>
              <a:rPr lang="en-US" dirty="0" smtClean="0"/>
              <a:t>with little or no loosely related material</a:t>
            </a:r>
          </a:p>
          <a:p>
            <a:pPr lvl="1"/>
            <a:r>
              <a:rPr lang="en-US" dirty="0" smtClean="0"/>
              <a:t>Skillful use of a variety of transitional strategies to clarify the relationships between and among ideas</a:t>
            </a:r>
          </a:p>
          <a:p>
            <a:pPr lvl="1"/>
            <a:r>
              <a:rPr lang="en-US" dirty="0" smtClean="0"/>
              <a:t>Logical progression of ideas from beginning to end with a satisfying introduction and conclusion </a:t>
            </a:r>
          </a:p>
          <a:p>
            <a:pPr lvl="1"/>
            <a:r>
              <a:rPr lang="en-US" dirty="0" smtClean="0"/>
              <a:t>Appropriate style and objective tone established and maintained </a:t>
            </a:r>
            <a:endParaRPr lang="en-US" dirty="0"/>
          </a:p>
        </p:txBody>
      </p:sp>
    </p:spTree>
    <p:extLst>
      <p:ext uri="{BB962C8B-B14F-4D97-AF65-F5344CB8AC3E}">
        <p14:creationId xmlns:p14="http://schemas.microsoft.com/office/powerpoint/2010/main" val="34681002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99"/>
                </a:solidFill>
              </a:rPr>
              <a:t>Purpose, Focus, and Organization </a:t>
            </a:r>
            <a:endParaRPr lang="en-US" b="1" dirty="0">
              <a:solidFill>
                <a:srgbClr val="FF6699"/>
              </a:solidFill>
            </a:endParaRPr>
          </a:p>
        </p:txBody>
      </p:sp>
      <p:sp>
        <p:nvSpPr>
          <p:cNvPr id="3" name="Content Placeholder 2"/>
          <p:cNvSpPr>
            <a:spLocks noGrp="1"/>
          </p:cNvSpPr>
          <p:nvPr>
            <p:ph idx="1"/>
          </p:nvPr>
        </p:nvSpPr>
        <p:spPr/>
        <p:txBody>
          <a:bodyPr/>
          <a:lstStyle/>
          <a:p>
            <a:r>
              <a:rPr lang="en-US" dirty="0" smtClean="0"/>
              <a:t>The </a:t>
            </a:r>
            <a:r>
              <a:rPr lang="en-US" dirty="0" smtClean="0">
                <a:solidFill>
                  <a:srgbClr val="FF6699"/>
                </a:solidFill>
              </a:rPr>
              <a:t>response is fully sustained and consistently focused within the purpose, audience, and task</a:t>
            </a:r>
            <a:r>
              <a:rPr lang="en-US" dirty="0" smtClean="0"/>
              <a:t>; and it has a </a:t>
            </a:r>
            <a:r>
              <a:rPr lang="en-US" dirty="0" smtClean="0">
                <a:solidFill>
                  <a:srgbClr val="FF6699"/>
                </a:solidFill>
              </a:rPr>
              <a:t>clear controlling idea and effective organizational structure creating coherence and completeness</a:t>
            </a:r>
            <a:r>
              <a:rPr lang="en-US" dirty="0" smtClean="0"/>
              <a:t>. The response includes most of the following: </a:t>
            </a:r>
          </a:p>
          <a:p>
            <a:pPr lvl="1"/>
            <a:r>
              <a:rPr lang="en-US" dirty="0" smtClean="0">
                <a:solidFill>
                  <a:srgbClr val="FF6699"/>
                </a:solidFill>
              </a:rPr>
              <a:t>Strongly maintained controlling idea </a:t>
            </a:r>
            <a:r>
              <a:rPr lang="en-US" dirty="0" smtClean="0"/>
              <a:t>with little or no loosely related material</a:t>
            </a:r>
          </a:p>
          <a:p>
            <a:pPr lvl="1"/>
            <a:r>
              <a:rPr lang="en-US" dirty="0" smtClean="0"/>
              <a:t>Skillful </a:t>
            </a:r>
            <a:r>
              <a:rPr lang="en-US" dirty="0" smtClean="0">
                <a:solidFill>
                  <a:srgbClr val="FF6699"/>
                </a:solidFill>
              </a:rPr>
              <a:t>use of a variety of transitional strategies </a:t>
            </a:r>
            <a:r>
              <a:rPr lang="en-US" dirty="0" smtClean="0"/>
              <a:t>to clarify the relationships between and among ideas</a:t>
            </a:r>
          </a:p>
          <a:p>
            <a:pPr lvl="1"/>
            <a:r>
              <a:rPr lang="en-US" dirty="0" smtClean="0"/>
              <a:t>Logical progression of ideas from beginning to end with a satisfying introduction and conclusion </a:t>
            </a:r>
          </a:p>
          <a:p>
            <a:pPr lvl="1"/>
            <a:r>
              <a:rPr lang="en-US" dirty="0" smtClean="0"/>
              <a:t>Appropriate style and objective tone established and maintained </a:t>
            </a:r>
            <a:endParaRPr lang="en-US" dirty="0"/>
          </a:p>
        </p:txBody>
      </p:sp>
    </p:spTree>
    <p:extLst>
      <p:ext uri="{BB962C8B-B14F-4D97-AF65-F5344CB8AC3E}">
        <p14:creationId xmlns:p14="http://schemas.microsoft.com/office/powerpoint/2010/main" val="10193567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99"/>
                </a:solidFill>
              </a:rPr>
              <a:t>Purpose, Focus, and Organization </a:t>
            </a:r>
            <a:endParaRPr lang="en-US" b="1" dirty="0">
              <a:solidFill>
                <a:srgbClr val="FF6699"/>
              </a:solidFill>
            </a:endParaRPr>
          </a:p>
        </p:txBody>
      </p:sp>
      <p:sp>
        <p:nvSpPr>
          <p:cNvPr id="3" name="Content Placeholder 2"/>
          <p:cNvSpPr>
            <a:spLocks noGrp="1"/>
          </p:cNvSpPr>
          <p:nvPr>
            <p:ph idx="1"/>
          </p:nvPr>
        </p:nvSpPr>
        <p:spPr/>
        <p:txBody>
          <a:bodyPr/>
          <a:lstStyle/>
          <a:p>
            <a:r>
              <a:rPr lang="en-US" dirty="0" smtClean="0"/>
              <a:t>The </a:t>
            </a:r>
            <a:r>
              <a:rPr lang="en-US" dirty="0" smtClean="0">
                <a:solidFill>
                  <a:srgbClr val="FF6699"/>
                </a:solidFill>
              </a:rPr>
              <a:t>response is fully sustained and consistently focused within the purpose, audience, and task</a:t>
            </a:r>
            <a:r>
              <a:rPr lang="en-US" dirty="0" smtClean="0"/>
              <a:t>; and it has a </a:t>
            </a:r>
            <a:r>
              <a:rPr lang="en-US" dirty="0" smtClean="0">
                <a:solidFill>
                  <a:srgbClr val="FF6699"/>
                </a:solidFill>
              </a:rPr>
              <a:t>clear controlling idea and effective organizational structure creating coherence and completeness</a:t>
            </a:r>
            <a:r>
              <a:rPr lang="en-US" dirty="0" smtClean="0"/>
              <a:t>. The response includes most of the following: </a:t>
            </a:r>
          </a:p>
          <a:p>
            <a:pPr lvl="1"/>
            <a:r>
              <a:rPr lang="en-US" dirty="0" smtClean="0">
                <a:solidFill>
                  <a:srgbClr val="FF6699"/>
                </a:solidFill>
              </a:rPr>
              <a:t>Strongly maintained controlling idea </a:t>
            </a:r>
            <a:r>
              <a:rPr lang="en-US" dirty="0" smtClean="0"/>
              <a:t>with little or no loosely related material</a:t>
            </a:r>
          </a:p>
          <a:p>
            <a:pPr lvl="1"/>
            <a:r>
              <a:rPr lang="en-US" dirty="0" smtClean="0"/>
              <a:t>Skillful </a:t>
            </a:r>
            <a:r>
              <a:rPr lang="en-US" dirty="0" smtClean="0">
                <a:solidFill>
                  <a:srgbClr val="FF6699"/>
                </a:solidFill>
              </a:rPr>
              <a:t>use of a variety of transitional strategies </a:t>
            </a:r>
            <a:r>
              <a:rPr lang="en-US" dirty="0" smtClean="0"/>
              <a:t>to clarify the relationships between and among ideas</a:t>
            </a:r>
          </a:p>
          <a:p>
            <a:pPr lvl="1"/>
            <a:r>
              <a:rPr lang="en-US" dirty="0" smtClean="0">
                <a:solidFill>
                  <a:srgbClr val="FF6699"/>
                </a:solidFill>
              </a:rPr>
              <a:t>Logical progression of ideas</a:t>
            </a:r>
            <a:r>
              <a:rPr lang="en-US" dirty="0" smtClean="0"/>
              <a:t> from beginning to end with a </a:t>
            </a:r>
            <a:r>
              <a:rPr lang="en-US" dirty="0" smtClean="0">
                <a:solidFill>
                  <a:srgbClr val="FF6699"/>
                </a:solidFill>
              </a:rPr>
              <a:t>satisfying </a:t>
            </a:r>
            <a:r>
              <a:rPr lang="en-US" b="1" dirty="0" smtClean="0">
                <a:solidFill>
                  <a:srgbClr val="FF6699"/>
                </a:solidFill>
              </a:rPr>
              <a:t>introduction and conclusion </a:t>
            </a:r>
          </a:p>
          <a:p>
            <a:pPr lvl="1"/>
            <a:r>
              <a:rPr lang="en-US" dirty="0" smtClean="0"/>
              <a:t>Appropriate style and objective tone established and maintained </a:t>
            </a:r>
            <a:endParaRPr lang="en-US" dirty="0"/>
          </a:p>
        </p:txBody>
      </p:sp>
      <p:sp>
        <p:nvSpPr>
          <p:cNvPr id="4" name="Rounded Rectangle 3"/>
          <p:cNvSpPr/>
          <p:nvPr/>
        </p:nvSpPr>
        <p:spPr>
          <a:xfrm>
            <a:off x="5220070" y="3249227"/>
            <a:ext cx="3195961" cy="1269507"/>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 introduction or conclusion = no higher than a 2</a:t>
            </a:r>
            <a:endParaRPr lang="en-US" dirty="0"/>
          </a:p>
        </p:txBody>
      </p:sp>
      <p:cxnSp>
        <p:nvCxnSpPr>
          <p:cNvPr id="6" name="Straight Arrow Connector 5"/>
          <p:cNvCxnSpPr/>
          <p:nvPr/>
        </p:nvCxnSpPr>
        <p:spPr>
          <a:xfrm flipH="1">
            <a:off x="4758431" y="4394447"/>
            <a:ext cx="461639" cy="532660"/>
          </a:xfrm>
          <a:prstGeom prst="straightConnector1">
            <a:avLst/>
          </a:prstGeom>
          <a:ln>
            <a:solidFill>
              <a:srgbClr val="7030A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5083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99"/>
                </a:solidFill>
              </a:rPr>
              <a:t>Purpose, Focus, and Organization </a:t>
            </a:r>
            <a:endParaRPr lang="en-US" b="1" dirty="0">
              <a:solidFill>
                <a:srgbClr val="FF6699"/>
              </a:solidFill>
            </a:endParaRPr>
          </a:p>
        </p:txBody>
      </p:sp>
      <p:sp>
        <p:nvSpPr>
          <p:cNvPr id="3" name="Content Placeholder 2"/>
          <p:cNvSpPr>
            <a:spLocks noGrp="1"/>
          </p:cNvSpPr>
          <p:nvPr>
            <p:ph idx="1"/>
          </p:nvPr>
        </p:nvSpPr>
        <p:spPr/>
        <p:txBody>
          <a:bodyPr/>
          <a:lstStyle/>
          <a:p>
            <a:r>
              <a:rPr lang="en-US" dirty="0" smtClean="0"/>
              <a:t>The </a:t>
            </a:r>
            <a:r>
              <a:rPr lang="en-US" dirty="0" smtClean="0">
                <a:solidFill>
                  <a:srgbClr val="FF6699"/>
                </a:solidFill>
              </a:rPr>
              <a:t>response is fully sustained and consistently focused within the purpose, audience, and task</a:t>
            </a:r>
            <a:r>
              <a:rPr lang="en-US" dirty="0" smtClean="0"/>
              <a:t>; and it has a </a:t>
            </a:r>
            <a:r>
              <a:rPr lang="en-US" dirty="0" smtClean="0">
                <a:solidFill>
                  <a:srgbClr val="FF6699"/>
                </a:solidFill>
              </a:rPr>
              <a:t>clear controlling idea and effective organizational structure creating coherence and completeness</a:t>
            </a:r>
            <a:r>
              <a:rPr lang="en-US" dirty="0" smtClean="0"/>
              <a:t>. The response includes most of the following: </a:t>
            </a:r>
          </a:p>
          <a:p>
            <a:pPr lvl="1"/>
            <a:r>
              <a:rPr lang="en-US" dirty="0" smtClean="0">
                <a:solidFill>
                  <a:srgbClr val="FF6699"/>
                </a:solidFill>
              </a:rPr>
              <a:t>Strongly maintained controlling idea </a:t>
            </a:r>
            <a:r>
              <a:rPr lang="en-US" dirty="0" smtClean="0"/>
              <a:t>with little or no loosely related material</a:t>
            </a:r>
          </a:p>
          <a:p>
            <a:pPr lvl="1"/>
            <a:r>
              <a:rPr lang="en-US" dirty="0" smtClean="0"/>
              <a:t>Skillful </a:t>
            </a:r>
            <a:r>
              <a:rPr lang="en-US" dirty="0" smtClean="0">
                <a:solidFill>
                  <a:srgbClr val="FF6699"/>
                </a:solidFill>
              </a:rPr>
              <a:t>use of a variety of transitional strategies </a:t>
            </a:r>
            <a:r>
              <a:rPr lang="en-US" dirty="0" smtClean="0"/>
              <a:t>to clarify the relationships between and among ideas</a:t>
            </a:r>
          </a:p>
          <a:p>
            <a:pPr lvl="1"/>
            <a:r>
              <a:rPr lang="en-US" dirty="0" smtClean="0">
                <a:solidFill>
                  <a:srgbClr val="FF6699"/>
                </a:solidFill>
              </a:rPr>
              <a:t>Logical progression of ideas</a:t>
            </a:r>
            <a:r>
              <a:rPr lang="en-US" dirty="0" smtClean="0"/>
              <a:t> from beginning to end with a </a:t>
            </a:r>
            <a:r>
              <a:rPr lang="en-US" dirty="0" smtClean="0">
                <a:solidFill>
                  <a:srgbClr val="FF6699"/>
                </a:solidFill>
              </a:rPr>
              <a:t>satisfying introduction and conclusion </a:t>
            </a:r>
          </a:p>
          <a:p>
            <a:pPr lvl="1"/>
            <a:r>
              <a:rPr lang="en-US" dirty="0" smtClean="0">
                <a:solidFill>
                  <a:srgbClr val="FF6699"/>
                </a:solidFill>
              </a:rPr>
              <a:t>Appropriate style and objective tone</a:t>
            </a:r>
            <a:r>
              <a:rPr lang="en-US" dirty="0" smtClean="0"/>
              <a:t> established and maintained </a:t>
            </a:r>
            <a:endParaRPr lang="en-US" dirty="0"/>
          </a:p>
        </p:txBody>
      </p:sp>
    </p:spTree>
    <p:extLst>
      <p:ext uri="{BB962C8B-B14F-4D97-AF65-F5344CB8AC3E}">
        <p14:creationId xmlns:p14="http://schemas.microsoft.com/office/powerpoint/2010/main" val="9292208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99"/>
                </a:solidFill>
              </a:rPr>
              <a:t>Purpose, Focus, and Organization </a:t>
            </a:r>
            <a:endParaRPr lang="en-US" b="1" dirty="0">
              <a:solidFill>
                <a:srgbClr val="FF6699"/>
              </a:solidFill>
            </a:endParaRPr>
          </a:p>
        </p:txBody>
      </p:sp>
      <p:sp>
        <p:nvSpPr>
          <p:cNvPr id="3" name="Content Placeholder 2"/>
          <p:cNvSpPr>
            <a:spLocks noGrp="1"/>
          </p:cNvSpPr>
          <p:nvPr>
            <p:ph idx="1"/>
          </p:nvPr>
        </p:nvSpPr>
        <p:spPr/>
        <p:txBody>
          <a:bodyPr/>
          <a:lstStyle/>
          <a:p>
            <a:r>
              <a:rPr lang="en-US" dirty="0" smtClean="0"/>
              <a:t>The </a:t>
            </a:r>
            <a:r>
              <a:rPr lang="en-US" dirty="0" smtClean="0">
                <a:solidFill>
                  <a:srgbClr val="FF6699"/>
                </a:solidFill>
              </a:rPr>
              <a:t>response is fully sustained and consistently focused within the purpose, audience, and task</a:t>
            </a:r>
            <a:r>
              <a:rPr lang="en-US" dirty="0" smtClean="0"/>
              <a:t>; and it has a </a:t>
            </a:r>
            <a:r>
              <a:rPr lang="en-US" dirty="0" smtClean="0">
                <a:solidFill>
                  <a:srgbClr val="FF6699"/>
                </a:solidFill>
              </a:rPr>
              <a:t>clear controlling idea and effective organizational structure creating coherence and completeness</a:t>
            </a:r>
            <a:r>
              <a:rPr lang="en-US" dirty="0" smtClean="0"/>
              <a:t>. The response includes most of the following: </a:t>
            </a:r>
          </a:p>
          <a:p>
            <a:pPr lvl="1"/>
            <a:r>
              <a:rPr lang="en-US" dirty="0" smtClean="0">
                <a:solidFill>
                  <a:srgbClr val="FF6699"/>
                </a:solidFill>
              </a:rPr>
              <a:t>Strongly maintained controlling idea </a:t>
            </a:r>
            <a:r>
              <a:rPr lang="en-US" dirty="0" smtClean="0"/>
              <a:t>with little or no loosely related material</a:t>
            </a:r>
          </a:p>
          <a:p>
            <a:pPr lvl="1"/>
            <a:r>
              <a:rPr lang="en-US" dirty="0" smtClean="0"/>
              <a:t>Skillful </a:t>
            </a:r>
            <a:r>
              <a:rPr lang="en-US" dirty="0" smtClean="0">
                <a:solidFill>
                  <a:srgbClr val="FF6699"/>
                </a:solidFill>
              </a:rPr>
              <a:t>use of a variety of transitional strategies </a:t>
            </a:r>
            <a:r>
              <a:rPr lang="en-US" dirty="0" smtClean="0"/>
              <a:t>to clarify the relationships between and among ideas</a:t>
            </a:r>
          </a:p>
          <a:p>
            <a:pPr lvl="1"/>
            <a:r>
              <a:rPr lang="en-US" dirty="0" smtClean="0">
                <a:solidFill>
                  <a:srgbClr val="FF6699"/>
                </a:solidFill>
              </a:rPr>
              <a:t>Logical progression of ideas</a:t>
            </a:r>
            <a:r>
              <a:rPr lang="en-US" dirty="0" smtClean="0"/>
              <a:t> from beginning to end with a </a:t>
            </a:r>
            <a:r>
              <a:rPr lang="en-US" dirty="0" smtClean="0">
                <a:solidFill>
                  <a:srgbClr val="FF6699"/>
                </a:solidFill>
              </a:rPr>
              <a:t>satisfying introduction and conclusion </a:t>
            </a:r>
          </a:p>
          <a:p>
            <a:pPr lvl="1"/>
            <a:r>
              <a:rPr lang="en-US" dirty="0" smtClean="0">
                <a:solidFill>
                  <a:srgbClr val="FF6699"/>
                </a:solidFill>
              </a:rPr>
              <a:t>Appropriate style and objective tone</a:t>
            </a:r>
            <a:r>
              <a:rPr lang="en-US" dirty="0" smtClean="0"/>
              <a:t> established and maintained </a:t>
            </a:r>
            <a:endParaRPr lang="en-US" dirty="0"/>
          </a:p>
        </p:txBody>
      </p:sp>
    </p:spTree>
    <p:extLst>
      <p:ext uri="{BB962C8B-B14F-4D97-AF65-F5344CB8AC3E}">
        <p14:creationId xmlns:p14="http://schemas.microsoft.com/office/powerpoint/2010/main" val="31004342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Evidence</a:t>
            </a:r>
            <a:r>
              <a:rPr lang="en-US" dirty="0" smtClean="0"/>
              <a:t> and </a:t>
            </a:r>
            <a:r>
              <a:rPr lang="en-US" b="1" dirty="0" smtClean="0">
                <a:solidFill>
                  <a:srgbClr val="00B050"/>
                </a:solidFill>
              </a:rPr>
              <a:t>Elaboration </a:t>
            </a:r>
            <a:endParaRPr lang="en-US" b="1" dirty="0">
              <a:solidFill>
                <a:srgbClr val="00B050"/>
              </a:solidFill>
            </a:endParaRPr>
          </a:p>
        </p:txBody>
      </p:sp>
      <p:sp>
        <p:nvSpPr>
          <p:cNvPr id="3" name="Content Placeholder 2"/>
          <p:cNvSpPr>
            <a:spLocks noGrp="1"/>
          </p:cNvSpPr>
          <p:nvPr>
            <p:ph idx="1"/>
          </p:nvPr>
        </p:nvSpPr>
        <p:spPr/>
        <p:txBody>
          <a:bodyPr>
            <a:normAutofit fontScale="92500"/>
          </a:bodyPr>
          <a:lstStyle/>
          <a:p>
            <a:r>
              <a:rPr lang="en-US" dirty="0" smtClean="0"/>
              <a:t>The response provides thorough and convincing support, citing evidence for the controlling idea or main idea that includes the effective use of sources, facts, and details. The response includes most of the following: </a:t>
            </a:r>
          </a:p>
          <a:p>
            <a:pPr lvl="1"/>
            <a:r>
              <a:rPr lang="en-US" dirty="0" smtClean="0"/>
              <a:t>Smoothly integrated, thorough and relevant evidence, including precise references to sources</a:t>
            </a:r>
          </a:p>
          <a:p>
            <a:pPr lvl="1"/>
            <a:r>
              <a:rPr lang="en-US" dirty="0" smtClean="0"/>
              <a:t>Effective use of a variety of elaborative techniques (including but not limited to definitions, quotations, and examples), demonstrating an understanding of the topic and text</a:t>
            </a:r>
          </a:p>
          <a:p>
            <a:pPr lvl="1"/>
            <a:r>
              <a:rPr lang="en-US" dirty="0" smtClean="0"/>
              <a:t>Clear and effective expression of ideas, using precise language</a:t>
            </a:r>
          </a:p>
          <a:p>
            <a:pPr lvl="1"/>
            <a:r>
              <a:rPr lang="en-US" dirty="0" smtClean="0"/>
              <a:t>Academic and domain-specific vocabulary clearly appropriate for the audience and purpose</a:t>
            </a:r>
          </a:p>
          <a:p>
            <a:pPr lvl="1"/>
            <a:r>
              <a:rPr lang="en-US" dirty="0" smtClean="0"/>
              <a:t>Varied sentence structure, demonstrating language facility </a:t>
            </a:r>
          </a:p>
          <a:p>
            <a:endParaRPr lang="en-US" dirty="0"/>
          </a:p>
        </p:txBody>
      </p:sp>
    </p:spTree>
    <p:extLst>
      <p:ext uri="{BB962C8B-B14F-4D97-AF65-F5344CB8AC3E}">
        <p14:creationId xmlns:p14="http://schemas.microsoft.com/office/powerpoint/2010/main" val="27741100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Evidence</a:t>
            </a:r>
            <a:r>
              <a:rPr lang="en-US" dirty="0" smtClean="0"/>
              <a:t> and </a:t>
            </a:r>
            <a:r>
              <a:rPr lang="en-US" b="1" dirty="0" smtClean="0">
                <a:solidFill>
                  <a:srgbClr val="00B050"/>
                </a:solidFill>
              </a:rPr>
              <a:t>Elaboration </a:t>
            </a:r>
            <a:endParaRPr lang="en-US" b="1" dirty="0">
              <a:solidFill>
                <a:srgbClr val="00B050"/>
              </a:solidFill>
            </a:endParaRPr>
          </a:p>
        </p:txBody>
      </p:sp>
      <p:sp>
        <p:nvSpPr>
          <p:cNvPr id="3" name="Content Placeholder 2"/>
          <p:cNvSpPr>
            <a:spLocks noGrp="1"/>
          </p:cNvSpPr>
          <p:nvPr>
            <p:ph idx="1"/>
          </p:nvPr>
        </p:nvSpPr>
        <p:spPr/>
        <p:txBody>
          <a:bodyPr>
            <a:normAutofit fontScale="92500"/>
          </a:bodyPr>
          <a:lstStyle/>
          <a:p>
            <a:r>
              <a:rPr lang="en-US" dirty="0" smtClean="0">
                <a:solidFill>
                  <a:srgbClr val="0070C0"/>
                </a:solidFill>
              </a:rPr>
              <a:t>The response provides thorough and convincing support</a:t>
            </a:r>
            <a:r>
              <a:rPr lang="en-US" dirty="0" smtClean="0"/>
              <a:t>, </a:t>
            </a:r>
            <a:r>
              <a:rPr lang="en-US" dirty="0" smtClean="0">
                <a:solidFill>
                  <a:srgbClr val="0070C0"/>
                </a:solidFill>
              </a:rPr>
              <a:t>citing evidence for the controlling idea or main idea that includes the effective use of sources, facts, and details.</a:t>
            </a:r>
            <a:r>
              <a:rPr lang="en-US" dirty="0" smtClean="0"/>
              <a:t> The response includes most of the following: </a:t>
            </a:r>
          </a:p>
          <a:p>
            <a:pPr lvl="1"/>
            <a:r>
              <a:rPr lang="en-US" dirty="0" smtClean="0"/>
              <a:t>Smoothly integrated, thorough and relevant evidence, including precise references to sources</a:t>
            </a:r>
          </a:p>
          <a:p>
            <a:pPr lvl="1"/>
            <a:r>
              <a:rPr lang="en-US" dirty="0" smtClean="0"/>
              <a:t>Effective use of a variety of elaborative techniques (including but not limited to definitions, quotations, and examples), demonstrating an understanding of the topic and text</a:t>
            </a:r>
          </a:p>
          <a:p>
            <a:pPr lvl="1"/>
            <a:r>
              <a:rPr lang="en-US" dirty="0" smtClean="0"/>
              <a:t>Clear and effective expression of ideas, using precise language</a:t>
            </a:r>
          </a:p>
          <a:p>
            <a:pPr lvl="1"/>
            <a:r>
              <a:rPr lang="en-US" dirty="0" smtClean="0"/>
              <a:t>Academic and domain-specific vocabulary clearly appropriate for the audience and purpose</a:t>
            </a:r>
          </a:p>
          <a:p>
            <a:pPr lvl="1"/>
            <a:r>
              <a:rPr lang="en-US" dirty="0" smtClean="0"/>
              <a:t>Varied sentence structure, demonstrating language facility </a:t>
            </a:r>
          </a:p>
          <a:p>
            <a:endParaRPr lang="en-US" dirty="0"/>
          </a:p>
        </p:txBody>
      </p:sp>
    </p:spTree>
    <p:extLst>
      <p:ext uri="{BB962C8B-B14F-4D97-AF65-F5344CB8AC3E}">
        <p14:creationId xmlns:p14="http://schemas.microsoft.com/office/powerpoint/2010/main" val="32051067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Evidence</a:t>
            </a:r>
            <a:r>
              <a:rPr lang="en-US" dirty="0" smtClean="0"/>
              <a:t> and </a:t>
            </a:r>
            <a:r>
              <a:rPr lang="en-US" b="1" dirty="0" smtClean="0">
                <a:solidFill>
                  <a:srgbClr val="00B050"/>
                </a:solidFill>
              </a:rPr>
              <a:t>Elaboration </a:t>
            </a:r>
            <a:endParaRPr lang="en-US" b="1" dirty="0">
              <a:solidFill>
                <a:srgbClr val="00B050"/>
              </a:solidFill>
            </a:endParaRPr>
          </a:p>
        </p:txBody>
      </p:sp>
      <p:sp>
        <p:nvSpPr>
          <p:cNvPr id="3" name="Content Placeholder 2"/>
          <p:cNvSpPr>
            <a:spLocks noGrp="1"/>
          </p:cNvSpPr>
          <p:nvPr>
            <p:ph idx="1"/>
          </p:nvPr>
        </p:nvSpPr>
        <p:spPr/>
        <p:txBody>
          <a:bodyPr>
            <a:normAutofit fontScale="92500"/>
          </a:bodyPr>
          <a:lstStyle/>
          <a:p>
            <a:r>
              <a:rPr lang="en-US" dirty="0" smtClean="0">
                <a:solidFill>
                  <a:srgbClr val="0070C0"/>
                </a:solidFill>
              </a:rPr>
              <a:t>The response provides thorough and convincing support</a:t>
            </a:r>
            <a:r>
              <a:rPr lang="en-US" dirty="0" smtClean="0"/>
              <a:t>, </a:t>
            </a:r>
            <a:r>
              <a:rPr lang="en-US" dirty="0" smtClean="0">
                <a:solidFill>
                  <a:srgbClr val="0070C0"/>
                </a:solidFill>
              </a:rPr>
              <a:t>citing evidence for the controlling idea or main idea that includes the effective use of sources, facts, and details.</a:t>
            </a:r>
            <a:r>
              <a:rPr lang="en-US" dirty="0" smtClean="0"/>
              <a:t> The response includes most of the following: </a:t>
            </a:r>
          </a:p>
          <a:p>
            <a:pPr lvl="1"/>
            <a:r>
              <a:rPr lang="en-US" dirty="0" smtClean="0">
                <a:solidFill>
                  <a:srgbClr val="0070C0"/>
                </a:solidFill>
              </a:rPr>
              <a:t>Smoothly integrated, thorough and relevant evidence</a:t>
            </a:r>
            <a:r>
              <a:rPr lang="en-US" dirty="0" smtClean="0"/>
              <a:t>, including precise </a:t>
            </a:r>
            <a:r>
              <a:rPr lang="en-US" b="1" dirty="0" smtClean="0">
                <a:solidFill>
                  <a:srgbClr val="0070C0"/>
                </a:solidFill>
              </a:rPr>
              <a:t>references to sources</a:t>
            </a:r>
          </a:p>
          <a:p>
            <a:pPr lvl="1"/>
            <a:r>
              <a:rPr lang="en-US" dirty="0" smtClean="0"/>
              <a:t>Effective use of a variety of elaborative techniques (including but not limited to definitions, quotations, and examples), demonstrating an understanding of the topic and text</a:t>
            </a:r>
          </a:p>
          <a:p>
            <a:pPr lvl="1"/>
            <a:r>
              <a:rPr lang="en-US" dirty="0" smtClean="0"/>
              <a:t>Clear and effective expression of ideas, using precise language</a:t>
            </a:r>
          </a:p>
          <a:p>
            <a:pPr lvl="1"/>
            <a:r>
              <a:rPr lang="en-US" dirty="0" smtClean="0"/>
              <a:t>Academic and domain-specific vocabulary clearly appropriate for the audience and purpose</a:t>
            </a:r>
          </a:p>
          <a:p>
            <a:pPr lvl="1"/>
            <a:r>
              <a:rPr lang="en-US" dirty="0" smtClean="0"/>
              <a:t>Varied sentence structure, demonstrating language facility </a:t>
            </a:r>
          </a:p>
          <a:p>
            <a:endParaRPr lang="en-US" dirty="0"/>
          </a:p>
        </p:txBody>
      </p:sp>
      <p:sp>
        <p:nvSpPr>
          <p:cNvPr id="4" name="Rounded Rectangle 3"/>
          <p:cNvSpPr/>
          <p:nvPr/>
        </p:nvSpPr>
        <p:spPr>
          <a:xfrm>
            <a:off x="6391922" y="2104008"/>
            <a:ext cx="2840855" cy="834501"/>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If you don’t cite, you won’t get higher than a 2 </a:t>
            </a:r>
            <a:endParaRPr lang="en-US" dirty="0"/>
          </a:p>
        </p:txBody>
      </p:sp>
      <p:cxnSp>
        <p:nvCxnSpPr>
          <p:cNvPr id="6" name="Straight Arrow Connector 5"/>
          <p:cNvCxnSpPr/>
          <p:nvPr/>
        </p:nvCxnSpPr>
        <p:spPr>
          <a:xfrm>
            <a:off x="9419208" y="2867487"/>
            <a:ext cx="514905" cy="17755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1310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Evidence</a:t>
            </a:r>
            <a:r>
              <a:rPr lang="en-US" dirty="0" smtClean="0"/>
              <a:t> and </a:t>
            </a:r>
            <a:r>
              <a:rPr lang="en-US" b="1" dirty="0" smtClean="0">
                <a:solidFill>
                  <a:srgbClr val="00B050"/>
                </a:solidFill>
              </a:rPr>
              <a:t>Elaboration </a:t>
            </a:r>
            <a:endParaRPr lang="en-US" b="1" dirty="0">
              <a:solidFill>
                <a:srgbClr val="00B050"/>
              </a:solidFill>
            </a:endParaRPr>
          </a:p>
        </p:txBody>
      </p:sp>
      <p:sp>
        <p:nvSpPr>
          <p:cNvPr id="3" name="Content Placeholder 2"/>
          <p:cNvSpPr>
            <a:spLocks noGrp="1"/>
          </p:cNvSpPr>
          <p:nvPr>
            <p:ph idx="1"/>
          </p:nvPr>
        </p:nvSpPr>
        <p:spPr/>
        <p:txBody>
          <a:bodyPr>
            <a:normAutofit fontScale="92500"/>
          </a:bodyPr>
          <a:lstStyle/>
          <a:p>
            <a:r>
              <a:rPr lang="en-US" dirty="0" smtClean="0">
                <a:solidFill>
                  <a:srgbClr val="0070C0"/>
                </a:solidFill>
              </a:rPr>
              <a:t>The response provides thorough and convincing support</a:t>
            </a:r>
            <a:r>
              <a:rPr lang="en-US" dirty="0" smtClean="0"/>
              <a:t>, </a:t>
            </a:r>
            <a:r>
              <a:rPr lang="en-US" dirty="0" smtClean="0">
                <a:solidFill>
                  <a:srgbClr val="0070C0"/>
                </a:solidFill>
              </a:rPr>
              <a:t>citing evidence for the controlling idea or main idea that includes the effective use of sources, facts, and details.</a:t>
            </a:r>
            <a:r>
              <a:rPr lang="en-US" dirty="0" smtClean="0"/>
              <a:t> The response includes most of the following: </a:t>
            </a:r>
          </a:p>
          <a:p>
            <a:pPr lvl="1"/>
            <a:r>
              <a:rPr lang="en-US" dirty="0" smtClean="0">
                <a:solidFill>
                  <a:srgbClr val="0070C0"/>
                </a:solidFill>
              </a:rPr>
              <a:t>Smoothly integrated, thorough and relevant evidence</a:t>
            </a:r>
            <a:r>
              <a:rPr lang="en-US" dirty="0" smtClean="0"/>
              <a:t>, including precise </a:t>
            </a:r>
            <a:r>
              <a:rPr lang="en-US" dirty="0" smtClean="0">
                <a:solidFill>
                  <a:srgbClr val="0070C0"/>
                </a:solidFill>
              </a:rPr>
              <a:t>references to sources</a:t>
            </a:r>
          </a:p>
          <a:p>
            <a:pPr lvl="1"/>
            <a:r>
              <a:rPr lang="en-US" dirty="0" smtClean="0">
                <a:solidFill>
                  <a:srgbClr val="00B050"/>
                </a:solidFill>
              </a:rPr>
              <a:t>Effective use of a variety of elaborative techniques </a:t>
            </a:r>
            <a:r>
              <a:rPr lang="en-US" dirty="0" smtClean="0"/>
              <a:t>(including but not limited to definitions, quotations, and examples), demonstrating an understanding of the topic and text</a:t>
            </a:r>
          </a:p>
          <a:p>
            <a:pPr lvl="1"/>
            <a:r>
              <a:rPr lang="en-US" dirty="0" smtClean="0"/>
              <a:t>Clear and effective expression of ideas, using precise language</a:t>
            </a:r>
          </a:p>
          <a:p>
            <a:pPr lvl="1"/>
            <a:r>
              <a:rPr lang="en-US" dirty="0" smtClean="0"/>
              <a:t>Academic and domain-specific vocabulary clearly appropriate for the audience and purpose</a:t>
            </a:r>
          </a:p>
          <a:p>
            <a:pPr lvl="1"/>
            <a:r>
              <a:rPr lang="en-US" dirty="0" smtClean="0"/>
              <a:t>Varied sentence structure, demonstrating language facility </a:t>
            </a:r>
          </a:p>
          <a:p>
            <a:endParaRPr lang="en-US" dirty="0"/>
          </a:p>
        </p:txBody>
      </p:sp>
    </p:spTree>
    <p:extLst>
      <p:ext uri="{BB962C8B-B14F-4D97-AF65-F5344CB8AC3E}">
        <p14:creationId xmlns:p14="http://schemas.microsoft.com/office/powerpoint/2010/main" val="24391445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LAFS.8.W.1.2</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Write informative/explanatory texts to examine a topic and convey ideas, concepts, and information through the selection, organization, and analysis of relevant content. </a:t>
            </a:r>
          </a:p>
          <a:p>
            <a:pPr marL="914400" lvl="1" indent="-457200">
              <a:buFont typeface="+mj-lt"/>
              <a:buAutoNum type="alphaLcPeriod" startAt="7"/>
            </a:pPr>
            <a:r>
              <a:rPr lang="en-US" dirty="0" smtClean="0"/>
              <a:t>Introduce a topic clearly, previewing what is to follow; organize ideas, concepts, and information into broader categories; include formatting (e.g., heading), graphics (e.g., charts, tables), and multimedia when useful to aiding comprehension. </a:t>
            </a:r>
          </a:p>
          <a:p>
            <a:pPr marL="914400" lvl="1" indent="-457200">
              <a:buFont typeface="+mj-lt"/>
              <a:buAutoNum type="alphaLcPeriod" startAt="7"/>
            </a:pPr>
            <a:r>
              <a:rPr lang="en-US" dirty="0" smtClean="0"/>
              <a:t>Develop the topic with relevant, well-chosen facts, definitions, concrete details, quotations, or other information and examples.</a:t>
            </a:r>
          </a:p>
          <a:p>
            <a:pPr marL="914400" lvl="1" indent="-457200">
              <a:buFont typeface="+mj-lt"/>
              <a:buAutoNum type="alphaLcPeriod" startAt="7"/>
            </a:pPr>
            <a:r>
              <a:rPr lang="en-US" dirty="0" smtClean="0"/>
              <a:t>Use appropriate and varied transitions to create cohesion and clarify the relationships among ideas and concepts. </a:t>
            </a:r>
          </a:p>
          <a:p>
            <a:pPr marL="914400" lvl="1" indent="-457200">
              <a:buFont typeface="+mj-lt"/>
              <a:buAutoNum type="alphaLcPeriod" startAt="7"/>
            </a:pPr>
            <a:r>
              <a:rPr lang="en-US" dirty="0" smtClean="0"/>
              <a:t>Use precise language and domain-specific vocabulary to inform about or explain the topic. </a:t>
            </a:r>
          </a:p>
          <a:p>
            <a:pPr marL="914400" lvl="1" indent="-457200">
              <a:buFont typeface="+mj-lt"/>
              <a:buAutoNum type="alphaLcPeriod" startAt="7"/>
            </a:pPr>
            <a:r>
              <a:rPr lang="en-US" dirty="0" smtClean="0"/>
              <a:t>Establish and maintain a formal style.</a:t>
            </a:r>
          </a:p>
          <a:p>
            <a:pPr marL="914400" lvl="1" indent="-457200">
              <a:buFont typeface="+mj-lt"/>
              <a:buAutoNum type="alphaLcPeriod" startAt="7"/>
            </a:pPr>
            <a:r>
              <a:rPr lang="en-US" dirty="0" smtClean="0"/>
              <a:t>Provide a concluding statement or section that follows from and supports the information or explanation presented. </a:t>
            </a:r>
          </a:p>
          <a:p>
            <a:pPr marL="457200" lvl="1" indent="0">
              <a:buNone/>
            </a:pPr>
            <a:endParaRPr lang="en-US" dirty="0"/>
          </a:p>
        </p:txBody>
      </p:sp>
    </p:spTree>
    <p:extLst>
      <p:ext uri="{BB962C8B-B14F-4D97-AF65-F5344CB8AC3E}">
        <p14:creationId xmlns:p14="http://schemas.microsoft.com/office/powerpoint/2010/main" val="2194579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Evidence</a:t>
            </a:r>
            <a:r>
              <a:rPr lang="en-US" dirty="0" smtClean="0"/>
              <a:t> and </a:t>
            </a:r>
            <a:r>
              <a:rPr lang="en-US" b="1" dirty="0" smtClean="0">
                <a:solidFill>
                  <a:srgbClr val="00B050"/>
                </a:solidFill>
              </a:rPr>
              <a:t>Elaboration </a:t>
            </a:r>
            <a:endParaRPr lang="en-US" b="1" dirty="0">
              <a:solidFill>
                <a:srgbClr val="00B050"/>
              </a:solidFill>
            </a:endParaRPr>
          </a:p>
        </p:txBody>
      </p:sp>
      <p:sp>
        <p:nvSpPr>
          <p:cNvPr id="3" name="Content Placeholder 2"/>
          <p:cNvSpPr>
            <a:spLocks noGrp="1"/>
          </p:cNvSpPr>
          <p:nvPr>
            <p:ph idx="1"/>
          </p:nvPr>
        </p:nvSpPr>
        <p:spPr/>
        <p:txBody>
          <a:bodyPr>
            <a:normAutofit fontScale="92500"/>
          </a:bodyPr>
          <a:lstStyle/>
          <a:p>
            <a:r>
              <a:rPr lang="en-US" dirty="0" smtClean="0">
                <a:solidFill>
                  <a:srgbClr val="0070C0"/>
                </a:solidFill>
              </a:rPr>
              <a:t>The response provides thorough and convincing support</a:t>
            </a:r>
            <a:r>
              <a:rPr lang="en-US" dirty="0" smtClean="0"/>
              <a:t>, </a:t>
            </a:r>
            <a:r>
              <a:rPr lang="en-US" dirty="0" smtClean="0">
                <a:solidFill>
                  <a:srgbClr val="0070C0"/>
                </a:solidFill>
              </a:rPr>
              <a:t>citing evidence for the controlling idea or main idea that includes the effective use of sources, facts, and details.</a:t>
            </a:r>
            <a:r>
              <a:rPr lang="en-US" dirty="0" smtClean="0"/>
              <a:t> The response includes most of the following: </a:t>
            </a:r>
          </a:p>
          <a:p>
            <a:pPr lvl="1"/>
            <a:r>
              <a:rPr lang="en-US" dirty="0" smtClean="0">
                <a:solidFill>
                  <a:srgbClr val="0070C0"/>
                </a:solidFill>
              </a:rPr>
              <a:t>Smoothly integrated, thorough and relevant evidence</a:t>
            </a:r>
            <a:r>
              <a:rPr lang="en-US" dirty="0" smtClean="0"/>
              <a:t>, including precise </a:t>
            </a:r>
            <a:r>
              <a:rPr lang="en-US" dirty="0" smtClean="0">
                <a:solidFill>
                  <a:srgbClr val="0070C0"/>
                </a:solidFill>
              </a:rPr>
              <a:t>references to sources</a:t>
            </a:r>
          </a:p>
          <a:p>
            <a:pPr lvl="1"/>
            <a:r>
              <a:rPr lang="en-US" dirty="0" smtClean="0">
                <a:solidFill>
                  <a:srgbClr val="00B050"/>
                </a:solidFill>
              </a:rPr>
              <a:t>Effective use of a variety of elaborative techniques </a:t>
            </a:r>
            <a:r>
              <a:rPr lang="en-US" dirty="0" smtClean="0"/>
              <a:t>(including but not limited to definitions, quotations, and examples), demonstrating an understanding of the topic and text</a:t>
            </a:r>
          </a:p>
          <a:p>
            <a:pPr lvl="1"/>
            <a:r>
              <a:rPr lang="en-US" dirty="0" smtClean="0">
                <a:solidFill>
                  <a:srgbClr val="00B050"/>
                </a:solidFill>
              </a:rPr>
              <a:t>Clear and effective expression of ideas</a:t>
            </a:r>
            <a:r>
              <a:rPr lang="en-US" dirty="0" smtClean="0"/>
              <a:t>, using precise language</a:t>
            </a:r>
          </a:p>
          <a:p>
            <a:pPr lvl="1"/>
            <a:r>
              <a:rPr lang="en-US" dirty="0" smtClean="0"/>
              <a:t>Academic and domain-specific vocabulary clearly appropriate for the audience and purpose</a:t>
            </a:r>
          </a:p>
          <a:p>
            <a:pPr lvl="1"/>
            <a:r>
              <a:rPr lang="en-US" dirty="0" smtClean="0"/>
              <a:t>Varied sentence structure, demonstrating language facility </a:t>
            </a:r>
          </a:p>
          <a:p>
            <a:endParaRPr lang="en-US" dirty="0"/>
          </a:p>
        </p:txBody>
      </p:sp>
    </p:spTree>
    <p:extLst>
      <p:ext uri="{BB962C8B-B14F-4D97-AF65-F5344CB8AC3E}">
        <p14:creationId xmlns:p14="http://schemas.microsoft.com/office/powerpoint/2010/main" val="27468447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Evidence</a:t>
            </a:r>
            <a:r>
              <a:rPr lang="en-US" dirty="0" smtClean="0"/>
              <a:t> and </a:t>
            </a:r>
            <a:r>
              <a:rPr lang="en-US" b="1" dirty="0" smtClean="0">
                <a:solidFill>
                  <a:srgbClr val="00B050"/>
                </a:solidFill>
              </a:rPr>
              <a:t>Elaboration </a:t>
            </a:r>
            <a:endParaRPr lang="en-US" b="1" dirty="0">
              <a:solidFill>
                <a:srgbClr val="00B050"/>
              </a:solidFill>
            </a:endParaRPr>
          </a:p>
        </p:txBody>
      </p:sp>
      <p:sp>
        <p:nvSpPr>
          <p:cNvPr id="3" name="Content Placeholder 2"/>
          <p:cNvSpPr>
            <a:spLocks noGrp="1"/>
          </p:cNvSpPr>
          <p:nvPr>
            <p:ph idx="1"/>
          </p:nvPr>
        </p:nvSpPr>
        <p:spPr/>
        <p:txBody>
          <a:bodyPr>
            <a:normAutofit fontScale="92500"/>
          </a:bodyPr>
          <a:lstStyle/>
          <a:p>
            <a:r>
              <a:rPr lang="en-US" dirty="0" smtClean="0">
                <a:solidFill>
                  <a:srgbClr val="0070C0"/>
                </a:solidFill>
              </a:rPr>
              <a:t>The response provides thorough and convincing support</a:t>
            </a:r>
            <a:r>
              <a:rPr lang="en-US" dirty="0" smtClean="0"/>
              <a:t>, </a:t>
            </a:r>
            <a:r>
              <a:rPr lang="en-US" dirty="0" smtClean="0">
                <a:solidFill>
                  <a:srgbClr val="0070C0"/>
                </a:solidFill>
              </a:rPr>
              <a:t>citing evidence for the controlling idea or main idea that includes the effective use of sources, facts, and details.</a:t>
            </a:r>
            <a:r>
              <a:rPr lang="en-US" dirty="0" smtClean="0"/>
              <a:t> The response includes most of the following: </a:t>
            </a:r>
          </a:p>
          <a:p>
            <a:pPr lvl="1"/>
            <a:r>
              <a:rPr lang="en-US" dirty="0" smtClean="0">
                <a:solidFill>
                  <a:srgbClr val="0070C0"/>
                </a:solidFill>
              </a:rPr>
              <a:t>Smoothly integrated, thorough and relevant evidence</a:t>
            </a:r>
            <a:r>
              <a:rPr lang="en-US" dirty="0" smtClean="0"/>
              <a:t>, including precise </a:t>
            </a:r>
            <a:r>
              <a:rPr lang="en-US" dirty="0" smtClean="0">
                <a:solidFill>
                  <a:srgbClr val="0070C0"/>
                </a:solidFill>
              </a:rPr>
              <a:t>references to sources</a:t>
            </a:r>
          </a:p>
          <a:p>
            <a:pPr lvl="1"/>
            <a:r>
              <a:rPr lang="en-US" dirty="0" smtClean="0">
                <a:solidFill>
                  <a:srgbClr val="00B050"/>
                </a:solidFill>
              </a:rPr>
              <a:t>Effective use of a variety of elaborative techniques </a:t>
            </a:r>
            <a:r>
              <a:rPr lang="en-US" dirty="0" smtClean="0"/>
              <a:t>(including but not limited to definitions, quotations, and examples), demonstrating an understanding of the topic and text</a:t>
            </a:r>
          </a:p>
          <a:p>
            <a:pPr lvl="1"/>
            <a:r>
              <a:rPr lang="en-US" dirty="0" smtClean="0">
                <a:solidFill>
                  <a:srgbClr val="00B050"/>
                </a:solidFill>
              </a:rPr>
              <a:t>Clear and effective expression of ideas</a:t>
            </a:r>
            <a:r>
              <a:rPr lang="en-US" dirty="0" smtClean="0"/>
              <a:t>, using precise language</a:t>
            </a:r>
          </a:p>
          <a:p>
            <a:pPr lvl="1"/>
            <a:r>
              <a:rPr lang="en-US" dirty="0" smtClean="0">
                <a:solidFill>
                  <a:srgbClr val="00B050"/>
                </a:solidFill>
              </a:rPr>
              <a:t>Academic and domain-specific vocabulary </a:t>
            </a:r>
            <a:r>
              <a:rPr lang="en-US" dirty="0" smtClean="0">
                <a:solidFill>
                  <a:srgbClr val="0070C0"/>
                </a:solidFill>
              </a:rPr>
              <a:t>clearly appropriate for the audience and purpose</a:t>
            </a:r>
          </a:p>
          <a:p>
            <a:pPr lvl="1"/>
            <a:r>
              <a:rPr lang="en-US" dirty="0" smtClean="0"/>
              <a:t>Varied sentence structure, demonstrating language facility </a:t>
            </a:r>
          </a:p>
          <a:p>
            <a:endParaRPr lang="en-US" dirty="0"/>
          </a:p>
        </p:txBody>
      </p:sp>
    </p:spTree>
    <p:extLst>
      <p:ext uri="{BB962C8B-B14F-4D97-AF65-F5344CB8AC3E}">
        <p14:creationId xmlns:p14="http://schemas.microsoft.com/office/powerpoint/2010/main" val="360312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Evidence</a:t>
            </a:r>
            <a:r>
              <a:rPr lang="en-US" dirty="0" smtClean="0"/>
              <a:t> and </a:t>
            </a:r>
            <a:r>
              <a:rPr lang="en-US" b="1" dirty="0" smtClean="0">
                <a:solidFill>
                  <a:srgbClr val="00B050"/>
                </a:solidFill>
              </a:rPr>
              <a:t>Elaboration </a:t>
            </a:r>
            <a:endParaRPr lang="en-US" b="1" dirty="0">
              <a:solidFill>
                <a:srgbClr val="00B050"/>
              </a:solidFill>
            </a:endParaRPr>
          </a:p>
        </p:txBody>
      </p:sp>
      <p:sp>
        <p:nvSpPr>
          <p:cNvPr id="3" name="Content Placeholder 2"/>
          <p:cNvSpPr>
            <a:spLocks noGrp="1"/>
          </p:cNvSpPr>
          <p:nvPr>
            <p:ph idx="1"/>
          </p:nvPr>
        </p:nvSpPr>
        <p:spPr/>
        <p:txBody>
          <a:bodyPr>
            <a:normAutofit fontScale="92500"/>
          </a:bodyPr>
          <a:lstStyle/>
          <a:p>
            <a:r>
              <a:rPr lang="en-US" dirty="0" smtClean="0">
                <a:solidFill>
                  <a:srgbClr val="0070C0"/>
                </a:solidFill>
              </a:rPr>
              <a:t>The response provides thorough and convincing support</a:t>
            </a:r>
            <a:r>
              <a:rPr lang="en-US" dirty="0" smtClean="0"/>
              <a:t>, </a:t>
            </a:r>
            <a:r>
              <a:rPr lang="en-US" dirty="0" smtClean="0">
                <a:solidFill>
                  <a:srgbClr val="0070C0"/>
                </a:solidFill>
              </a:rPr>
              <a:t>citing evidence for the controlling idea or main idea that includes the effective use of sources, facts, and details.</a:t>
            </a:r>
            <a:r>
              <a:rPr lang="en-US" dirty="0" smtClean="0"/>
              <a:t> The response includes most of the following: </a:t>
            </a:r>
          </a:p>
          <a:p>
            <a:pPr lvl="1"/>
            <a:r>
              <a:rPr lang="en-US" dirty="0" smtClean="0">
                <a:solidFill>
                  <a:srgbClr val="0070C0"/>
                </a:solidFill>
              </a:rPr>
              <a:t>Smoothly integrated, thorough and relevant evidence</a:t>
            </a:r>
            <a:r>
              <a:rPr lang="en-US" dirty="0" smtClean="0"/>
              <a:t>, including precise </a:t>
            </a:r>
            <a:r>
              <a:rPr lang="en-US" dirty="0" smtClean="0">
                <a:solidFill>
                  <a:srgbClr val="0070C0"/>
                </a:solidFill>
              </a:rPr>
              <a:t>references to sources</a:t>
            </a:r>
          </a:p>
          <a:p>
            <a:pPr lvl="1"/>
            <a:r>
              <a:rPr lang="en-US" dirty="0" smtClean="0">
                <a:solidFill>
                  <a:srgbClr val="00B050"/>
                </a:solidFill>
              </a:rPr>
              <a:t>Effective use of a variety of elaborative techniques </a:t>
            </a:r>
            <a:r>
              <a:rPr lang="en-US" dirty="0" smtClean="0"/>
              <a:t>(including but not limited to definitions, quotations, and examples), demonstrating an understanding of the topic and text</a:t>
            </a:r>
          </a:p>
          <a:p>
            <a:pPr lvl="1"/>
            <a:r>
              <a:rPr lang="en-US" dirty="0" smtClean="0">
                <a:solidFill>
                  <a:srgbClr val="00B050"/>
                </a:solidFill>
              </a:rPr>
              <a:t>Clear and effective expression of ideas</a:t>
            </a:r>
            <a:r>
              <a:rPr lang="en-US" dirty="0" smtClean="0"/>
              <a:t>, using precise language</a:t>
            </a:r>
          </a:p>
          <a:p>
            <a:pPr lvl="1"/>
            <a:r>
              <a:rPr lang="en-US" dirty="0" smtClean="0">
                <a:solidFill>
                  <a:srgbClr val="00B050"/>
                </a:solidFill>
              </a:rPr>
              <a:t>Academic and domain-specific vocabulary </a:t>
            </a:r>
            <a:r>
              <a:rPr lang="en-US" dirty="0" smtClean="0">
                <a:solidFill>
                  <a:srgbClr val="0070C0"/>
                </a:solidFill>
              </a:rPr>
              <a:t>clearly appropriate for the audience and purpose</a:t>
            </a:r>
          </a:p>
          <a:p>
            <a:pPr lvl="1"/>
            <a:r>
              <a:rPr lang="en-US" dirty="0" smtClean="0">
                <a:solidFill>
                  <a:srgbClr val="0070C0"/>
                </a:solidFill>
              </a:rPr>
              <a:t>Varied sentence structure</a:t>
            </a:r>
            <a:r>
              <a:rPr lang="en-US" dirty="0" smtClean="0"/>
              <a:t>, </a:t>
            </a:r>
            <a:r>
              <a:rPr lang="en-US" dirty="0" smtClean="0">
                <a:solidFill>
                  <a:srgbClr val="00B050"/>
                </a:solidFill>
              </a:rPr>
              <a:t>demonstrating language facility </a:t>
            </a:r>
          </a:p>
          <a:p>
            <a:endParaRPr lang="en-US" dirty="0"/>
          </a:p>
        </p:txBody>
      </p:sp>
    </p:spTree>
    <p:extLst>
      <p:ext uri="{BB962C8B-B14F-4D97-AF65-F5344CB8AC3E}">
        <p14:creationId xmlns:p14="http://schemas.microsoft.com/office/powerpoint/2010/main" val="19329168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Unpack the Prompt </a:t>
            </a:r>
            <a:endParaRPr lang="en-US" dirty="0"/>
          </a:p>
        </p:txBody>
      </p:sp>
      <p:sp>
        <p:nvSpPr>
          <p:cNvPr id="3" name="Content Placeholder 2"/>
          <p:cNvSpPr>
            <a:spLocks noGrp="1"/>
          </p:cNvSpPr>
          <p:nvPr>
            <p:ph idx="1"/>
          </p:nvPr>
        </p:nvSpPr>
        <p:spPr/>
        <p:txBody>
          <a:bodyPr/>
          <a:lstStyle/>
          <a:p>
            <a:pPr marL="0" indent="0">
              <a:buNone/>
            </a:pPr>
            <a:r>
              <a:rPr lang="en-US" dirty="0" smtClean="0"/>
              <a:t>Write an informational essay examining how Anne’s struggles contribute to her personal growth in becoming who she wants to be. Your essay must be based on ideas and information that can be found in </a:t>
            </a:r>
            <a:r>
              <a:rPr lang="en-US" i="1" dirty="0" smtClean="0"/>
              <a:t>The Diary of Anne Frank </a:t>
            </a:r>
            <a:r>
              <a:rPr lang="en-US" dirty="0" smtClean="0"/>
              <a:t>and </a:t>
            </a:r>
            <a:r>
              <a:rPr lang="en-US" i="1" dirty="0" smtClean="0"/>
              <a:t>The Diary of a Young Girl</a:t>
            </a:r>
            <a:r>
              <a:rPr lang="en-US" dirty="0" smtClean="0"/>
              <a:t>. Make sure to include information from both passages in your essay. </a:t>
            </a:r>
          </a:p>
          <a:p>
            <a:pPr marL="0" indent="0">
              <a:buNone/>
            </a:pPr>
            <a:endParaRPr lang="en-US" dirty="0"/>
          </a:p>
        </p:txBody>
      </p:sp>
    </p:spTree>
    <p:extLst>
      <p:ext uri="{BB962C8B-B14F-4D97-AF65-F5344CB8AC3E}">
        <p14:creationId xmlns:p14="http://schemas.microsoft.com/office/powerpoint/2010/main" val="35506006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Unpack the Prompt </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FF6699"/>
                </a:solidFill>
              </a:rPr>
              <a:t>Write an informational essay </a:t>
            </a:r>
            <a:r>
              <a:rPr lang="en-US" dirty="0" smtClean="0"/>
              <a:t>examining how Anne’s struggles contribute to her personal growth in becoming who she wants to be. Your essay must be based on ideas and information that can be found in The Diary of Anne Frank and The Diary of a Young Girl. Make sure to include information from both passages in your essay. </a:t>
            </a:r>
          </a:p>
          <a:p>
            <a:pPr marL="0" indent="0">
              <a:buNone/>
            </a:pPr>
            <a:endParaRPr lang="en-US" dirty="0"/>
          </a:p>
        </p:txBody>
      </p:sp>
      <p:sp>
        <p:nvSpPr>
          <p:cNvPr id="4" name="Oval 3"/>
          <p:cNvSpPr/>
          <p:nvPr/>
        </p:nvSpPr>
        <p:spPr>
          <a:xfrm>
            <a:off x="3986074" y="2405849"/>
            <a:ext cx="2938509" cy="10209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What do you need to do when writing this essay? </a:t>
            </a:r>
            <a:endParaRPr lang="en-US" dirty="0"/>
          </a:p>
        </p:txBody>
      </p:sp>
    </p:spTree>
    <p:extLst>
      <p:ext uri="{BB962C8B-B14F-4D97-AF65-F5344CB8AC3E}">
        <p14:creationId xmlns:p14="http://schemas.microsoft.com/office/powerpoint/2010/main" val="3144314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Unpack the Prompt </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FF6699"/>
                </a:solidFill>
              </a:rPr>
              <a:t>Write an informational essay examining how Anne’s struggles contribute to her personal growth in becoming who she wants to be. </a:t>
            </a:r>
            <a:r>
              <a:rPr lang="en-US" dirty="0" smtClean="0"/>
              <a:t>Your essay must be based on ideas and information that can be found in </a:t>
            </a:r>
            <a:r>
              <a:rPr lang="en-US" i="1" dirty="0" smtClean="0"/>
              <a:t>The Diary of Anne Frank </a:t>
            </a:r>
            <a:r>
              <a:rPr lang="en-US" dirty="0" smtClean="0"/>
              <a:t>and </a:t>
            </a:r>
            <a:r>
              <a:rPr lang="en-US" i="1" dirty="0" smtClean="0"/>
              <a:t>The Diary of a Young Girl</a:t>
            </a:r>
            <a:r>
              <a:rPr lang="en-US" dirty="0" smtClean="0"/>
              <a:t>. Make sure to include information from both passages in your essay. </a:t>
            </a:r>
          </a:p>
          <a:p>
            <a:pPr marL="0" indent="0">
              <a:buNone/>
            </a:pPr>
            <a:endParaRPr lang="en-US" dirty="0"/>
          </a:p>
        </p:txBody>
      </p:sp>
      <p:sp>
        <p:nvSpPr>
          <p:cNvPr id="4" name="Oval 3"/>
          <p:cNvSpPr/>
          <p:nvPr/>
        </p:nvSpPr>
        <p:spPr>
          <a:xfrm>
            <a:off x="5252621" y="2467992"/>
            <a:ext cx="3657600" cy="110083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What does it mean to examine? </a:t>
            </a:r>
            <a:endParaRPr lang="en-US" dirty="0"/>
          </a:p>
        </p:txBody>
      </p:sp>
    </p:spTree>
    <p:extLst>
      <p:ext uri="{BB962C8B-B14F-4D97-AF65-F5344CB8AC3E}">
        <p14:creationId xmlns:p14="http://schemas.microsoft.com/office/powerpoint/2010/main" val="3997679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Unpack the Prompt </a:t>
            </a:r>
            <a:endParaRPr lang="en-US" dirty="0"/>
          </a:p>
        </p:txBody>
      </p:sp>
      <p:sp>
        <p:nvSpPr>
          <p:cNvPr id="3" name="Content Placeholder 2"/>
          <p:cNvSpPr>
            <a:spLocks noGrp="1"/>
          </p:cNvSpPr>
          <p:nvPr>
            <p:ph idx="1"/>
          </p:nvPr>
        </p:nvSpPr>
        <p:spPr/>
        <p:txBody>
          <a:bodyPr/>
          <a:lstStyle/>
          <a:p>
            <a:pPr marL="0" indent="0">
              <a:buNone/>
            </a:pPr>
            <a:r>
              <a:rPr lang="en-US" dirty="0" smtClean="0">
                <a:solidFill>
                  <a:srgbClr val="FF6699"/>
                </a:solidFill>
              </a:rPr>
              <a:t>Write an informational essay examining how Anne’s struggles contribute to her personal growth in becoming who she wants to be. </a:t>
            </a:r>
            <a:r>
              <a:rPr lang="en-US" dirty="0" smtClean="0"/>
              <a:t>Your essay must be </a:t>
            </a:r>
            <a:r>
              <a:rPr lang="en-US" dirty="0" smtClean="0">
                <a:solidFill>
                  <a:srgbClr val="FF6699"/>
                </a:solidFill>
              </a:rPr>
              <a:t>based on ideas and information that can be found in </a:t>
            </a:r>
            <a:r>
              <a:rPr lang="en-US" i="1" dirty="0" smtClean="0">
                <a:solidFill>
                  <a:srgbClr val="FF6699"/>
                </a:solidFill>
              </a:rPr>
              <a:t>The Diary of Anne Frank </a:t>
            </a:r>
            <a:r>
              <a:rPr lang="en-US" dirty="0" smtClean="0">
                <a:solidFill>
                  <a:srgbClr val="FF6699"/>
                </a:solidFill>
              </a:rPr>
              <a:t>and </a:t>
            </a:r>
            <a:r>
              <a:rPr lang="en-US" i="1" dirty="0" smtClean="0">
                <a:solidFill>
                  <a:srgbClr val="FF6699"/>
                </a:solidFill>
              </a:rPr>
              <a:t>The Diary of a Young Girl</a:t>
            </a:r>
            <a:r>
              <a:rPr lang="en-US" dirty="0" smtClean="0">
                <a:solidFill>
                  <a:srgbClr val="FF6699"/>
                </a:solidFill>
              </a:rPr>
              <a:t>.</a:t>
            </a:r>
            <a:r>
              <a:rPr lang="en-US" dirty="0" smtClean="0"/>
              <a:t> Make sure to include information from both passages in your essay. </a:t>
            </a:r>
          </a:p>
          <a:p>
            <a:pPr marL="0" indent="0">
              <a:buNone/>
            </a:pPr>
            <a:endParaRPr lang="en-US" dirty="0"/>
          </a:p>
        </p:txBody>
      </p:sp>
    </p:spTree>
    <p:extLst>
      <p:ext uri="{BB962C8B-B14F-4D97-AF65-F5344CB8AC3E}">
        <p14:creationId xmlns:p14="http://schemas.microsoft.com/office/powerpoint/2010/main" val="40888537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Read The Diary of Anne Frank and The Diary of a Young Girl</a:t>
            </a:r>
          </a:p>
          <a:p>
            <a:pPr lvl="1"/>
            <a:r>
              <a:rPr lang="en-US" dirty="0" smtClean="0"/>
              <a:t>While you are reading collect evidence and ideas that show how Anne’s struggles contribute to her personal growth.</a:t>
            </a:r>
          </a:p>
          <a:p>
            <a:pPr lvl="2"/>
            <a:r>
              <a:rPr lang="en-US" dirty="0" smtClean="0"/>
              <a:t>Record your evidence on a T-chart </a:t>
            </a:r>
          </a:p>
          <a:p>
            <a:pPr lvl="2"/>
            <a:endParaRPr lang="en-US" dirty="0"/>
          </a:p>
          <a:p>
            <a:pPr marL="914400" lvl="2"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15618486"/>
              </p:ext>
            </p:extLst>
          </p:nvPr>
        </p:nvGraphicFramePr>
        <p:xfrm>
          <a:off x="1721281" y="3525010"/>
          <a:ext cx="8128000" cy="2188946"/>
        </p:xfrm>
        <a:graphic>
          <a:graphicData uri="http://schemas.openxmlformats.org/drawingml/2006/table">
            <a:tbl>
              <a:tblPr firstRow="1" bandRow="1">
                <a:tableStyleId>{5C22544A-7EE6-4342-B048-85BDC9FD1C3A}</a:tableStyleId>
              </a:tblPr>
              <a:tblGrid>
                <a:gridCol w="4064000"/>
                <a:gridCol w="4064000"/>
              </a:tblGrid>
              <a:tr h="505452">
                <a:tc>
                  <a:txBody>
                    <a:bodyPr/>
                    <a:lstStyle/>
                    <a:p>
                      <a:r>
                        <a:rPr lang="en-US" dirty="0" smtClean="0"/>
                        <a:t>Young</a:t>
                      </a:r>
                      <a:r>
                        <a:rPr lang="en-US" baseline="0" dirty="0" smtClean="0"/>
                        <a:t> Girl (passage 1) – struggles that contribute to growth </a:t>
                      </a:r>
                      <a:endParaRPr lang="en-US" dirty="0"/>
                    </a:p>
                  </a:txBody>
                  <a:tcPr/>
                </a:tc>
                <a:tc>
                  <a:txBody>
                    <a:bodyPr/>
                    <a:lstStyle/>
                    <a:p>
                      <a:r>
                        <a:rPr lang="en-US" dirty="0" smtClean="0"/>
                        <a:t>Anne Frank (passage 2) – struggles that contribute</a:t>
                      </a:r>
                      <a:r>
                        <a:rPr lang="en-US" baseline="0" dirty="0" smtClean="0"/>
                        <a:t> to growth </a:t>
                      </a:r>
                      <a:endParaRPr lang="en-US" dirty="0"/>
                    </a:p>
                  </a:txBody>
                  <a:tcPr/>
                </a:tc>
              </a:tr>
              <a:tr h="1548866">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7021491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Introduction must…</a:t>
            </a:r>
            <a:endParaRPr lang="en-US" dirty="0"/>
          </a:p>
        </p:txBody>
      </p:sp>
      <p:sp>
        <p:nvSpPr>
          <p:cNvPr id="3" name="Content Placeholder 2"/>
          <p:cNvSpPr>
            <a:spLocks noGrp="1"/>
          </p:cNvSpPr>
          <p:nvPr>
            <p:ph idx="1"/>
          </p:nvPr>
        </p:nvSpPr>
        <p:spPr/>
        <p:txBody>
          <a:bodyPr/>
          <a:lstStyle/>
          <a:p>
            <a:r>
              <a:rPr lang="en-US" dirty="0" smtClean="0"/>
              <a:t>A hook</a:t>
            </a:r>
          </a:p>
          <a:p>
            <a:r>
              <a:rPr lang="en-US" dirty="0" smtClean="0"/>
              <a:t>A controlling idea/thesis statement </a:t>
            </a:r>
          </a:p>
          <a:p>
            <a:r>
              <a:rPr lang="en-US" dirty="0" smtClean="0"/>
              <a:t>Be 5-7 sentences </a:t>
            </a:r>
          </a:p>
          <a:p>
            <a:pPr lvl="1"/>
            <a:r>
              <a:rPr lang="en-US" dirty="0" smtClean="0"/>
              <a:t>Too much is just as bad as too little </a:t>
            </a:r>
            <a:endParaRPr lang="en-US" dirty="0"/>
          </a:p>
        </p:txBody>
      </p:sp>
    </p:spTree>
    <p:extLst>
      <p:ext uri="{BB962C8B-B14F-4D97-AF65-F5344CB8AC3E}">
        <p14:creationId xmlns:p14="http://schemas.microsoft.com/office/powerpoint/2010/main" val="4051952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Hook </a:t>
            </a:r>
            <a:endParaRPr lang="en-US" dirty="0"/>
          </a:p>
        </p:txBody>
      </p:sp>
      <p:sp>
        <p:nvSpPr>
          <p:cNvPr id="3" name="Content Placeholder 2"/>
          <p:cNvSpPr>
            <a:spLocks noGrp="1"/>
          </p:cNvSpPr>
          <p:nvPr>
            <p:ph idx="1"/>
          </p:nvPr>
        </p:nvSpPr>
        <p:spPr/>
        <p:txBody>
          <a:bodyPr/>
          <a:lstStyle/>
          <a:p>
            <a:r>
              <a:rPr lang="en-US" dirty="0" smtClean="0"/>
              <a:t>Captures reader’s interest in 3-4 sentences</a:t>
            </a:r>
          </a:p>
          <a:p>
            <a:r>
              <a:rPr lang="en-US" dirty="0" smtClean="0"/>
              <a:t>First part of the introduction</a:t>
            </a:r>
          </a:p>
          <a:p>
            <a:pPr lvl="1"/>
            <a:r>
              <a:rPr lang="en-US" dirty="0" smtClean="0"/>
              <a:t>Examples</a:t>
            </a:r>
          </a:p>
          <a:p>
            <a:pPr lvl="2"/>
            <a:r>
              <a:rPr lang="en-US" dirty="0" smtClean="0"/>
              <a:t>Quotation from the text</a:t>
            </a:r>
          </a:p>
          <a:p>
            <a:pPr lvl="2"/>
            <a:r>
              <a:rPr lang="en-US" dirty="0" smtClean="0"/>
              <a:t>Anecdote from the text</a:t>
            </a:r>
          </a:p>
          <a:p>
            <a:pPr lvl="2"/>
            <a:r>
              <a:rPr lang="en-US" dirty="0" smtClean="0"/>
              <a:t>Surprising statement in support of claim topic</a:t>
            </a:r>
          </a:p>
          <a:p>
            <a:pPr lvl="2"/>
            <a:r>
              <a:rPr lang="en-US" dirty="0" smtClean="0"/>
              <a:t>Simile or metaphor</a:t>
            </a:r>
          </a:p>
          <a:p>
            <a:pPr lvl="2"/>
            <a:r>
              <a:rPr lang="en-US" dirty="0" smtClean="0"/>
              <a:t>Rhetorical question </a:t>
            </a:r>
          </a:p>
          <a:p>
            <a:pPr lvl="2"/>
            <a:r>
              <a:rPr lang="en-US" dirty="0" smtClean="0"/>
              <a:t>Paint a picture related to the controlling idea</a:t>
            </a:r>
          </a:p>
          <a:p>
            <a:pPr marL="0" indent="0">
              <a:buNone/>
            </a:pPr>
            <a:endParaRPr lang="en-US" dirty="0"/>
          </a:p>
        </p:txBody>
      </p:sp>
    </p:spTree>
    <p:extLst>
      <p:ext uri="{BB962C8B-B14F-4D97-AF65-F5344CB8AC3E}">
        <p14:creationId xmlns:p14="http://schemas.microsoft.com/office/powerpoint/2010/main" val="327571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LAFS.8.W.1.2</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Write informative/explanatory texts to examine a topic and convey ideas, concepts, and information through the selection, organization, and analysis of relevant content. </a:t>
            </a:r>
          </a:p>
          <a:p>
            <a:pPr marL="914400" lvl="1" indent="-457200">
              <a:buFont typeface="+mj-lt"/>
              <a:buAutoNum type="alphaLcPeriod" startAt="7"/>
            </a:pPr>
            <a:r>
              <a:rPr lang="en-US" dirty="0" smtClean="0">
                <a:solidFill>
                  <a:srgbClr val="FF6699"/>
                </a:solidFill>
              </a:rPr>
              <a:t>Introduce a topic clearly</a:t>
            </a:r>
            <a:r>
              <a:rPr lang="en-US" dirty="0" smtClean="0"/>
              <a:t>, previewing what is to follow; </a:t>
            </a:r>
            <a:r>
              <a:rPr lang="en-US" dirty="0" smtClean="0">
                <a:solidFill>
                  <a:srgbClr val="FF6699"/>
                </a:solidFill>
              </a:rPr>
              <a:t>organize ideas, concepts, and information into broader categories</a:t>
            </a:r>
            <a:r>
              <a:rPr lang="en-US" dirty="0" smtClean="0"/>
              <a:t>; include formatting (e.g., heading), graphics (e.g., charts, tables), and multimedia when useful to aiding comprehension. </a:t>
            </a:r>
          </a:p>
          <a:p>
            <a:pPr marL="914400" lvl="1" indent="-457200">
              <a:buFont typeface="+mj-lt"/>
              <a:buAutoNum type="alphaLcPeriod" startAt="7"/>
            </a:pPr>
            <a:r>
              <a:rPr lang="en-US" dirty="0" smtClean="0"/>
              <a:t>Develop the topic with relevant, well-chosen facts, definitions, concrete details, quotations, or other information and examples.</a:t>
            </a:r>
          </a:p>
          <a:p>
            <a:pPr marL="914400" lvl="1" indent="-457200">
              <a:buFont typeface="+mj-lt"/>
              <a:buAutoNum type="alphaLcPeriod" startAt="7"/>
            </a:pPr>
            <a:r>
              <a:rPr lang="en-US" dirty="0" smtClean="0"/>
              <a:t>Use appropriate and varied transitions to create cohesion and clarify the relationships among ideas and concepts. </a:t>
            </a:r>
          </a:p>
          <a:p>
            <a:pPr marL="914400" lvl="1" indent="-457200">
              <a:buFont typeface="+mj-lt"/>
              <a:buAutoNum type="alphaLcPeriod" startAt="7"/>
            </a:pPr>
            <a:r>
              <a:rPr lang="en-US" dirty="0" smtClean="0"/>
              <a:t>Use precise language and domain-specific vocabulary to inform about or explain the topic. </a:t>
            </a:r>
          </a:p>
          <a:p>
            <a:pPr marL="914400" lvl="1" indent="-457200">
              <a:buFont typeface="+mj-lt"/>
              <a:buAutoNum type="alphaLcPeriod" startAt="7"/>
            </a:pPr>
            <a:r>
              <a:rPr lang="en-US" dirty="0" smtClean="0"/>
              <a:t>Establish and maintain a formal style.</a:t>
            </a:r>
          </a:p>
          <a:p>
            <a:pPr marL="914400" lvl="1" indent="-457200">
              <a:buFont typeface="+mj-lt"/>
              <a:buAutoNum type="alphaLcPeriod" startAt="7"/>
            </a:pPr>
            <a:r>
              <a:rPr lang="en-US" dirty="0" smtClean="0"/>
              <a:t>Provide a concluding statement or section that follows from and supports the information or explanation presented. </a:t>
            </a:r>
          </a:p>
          <a:p>
            <a:pPr marL="457200" lvl="1" indent="0">
              <a:buNone/>
            </a:pPr>
            <a:endParaRPr lang="en-US" dirty="0"/>
          </a:p>
        </p:txBody>
      </p:sp>
    </p:spTree>
    <p:extLst>
      <p:ext uri="{BB962C8B-B14F-4D97-AF65-F5344CB8AC3E}">
        <p14:creationId xmlns:p14="http://schemas.microsoft.com/office/powerpoint/2010/main" val="32572555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Statement/Controlling Idea </a:t>
            </a:r>
            <a:endParaRPr lang="en-US" dirty="0"/>
          </a:p>
        </p:txBody>
      </p:sp>
      <p:sp>
        <p:nvSpPr>
          <p:cNvPr id="3" name="Content Placeholder 2"/>
          <p:cNvSpPr>
            <a:spLocks noGrp="1"/>
          </p:cNvSpPr>
          <p:nvPr>
            <p:ph idx="1"/>
          </p:nvPr>
        </p:nvSpPr>
        <p:spPr/>
        <p:txBody>
          <a:bodyPr/>
          <a:lstStyle/>
          <a:p>
            <a:r>
              <a:rPr lang="en-US" dirty="0" smtClean="0"/>
              <a:t>A thesis statement/controlling idea is the main proposal that a writer attempts to support in a piece of writing. </a:t>
            </a:r>
          </a:p>
          <a:p>
            <a:r>
              <a:rPr lang="en-US" dirty="0" smtClean="0"/>
              <a:t>A thesis statement/controlling idea clearly states your topic and identifies your subtopics/reasons/points/</a:t>
            </a:r>
            <a:r>
              <a:rPr lang="en-US" dirty="0" err="1" smtClean="0"/>
              <a:t>etc</a:t>
            </a:r>
            <a:r>
              <a:rPr lang="en-US" dirty="0" smtClean="0"/>
              <a:t> based on order of importance</a:t>
            </a:r>
          </a:p>
          <a:p>
            <a:r>
              <a:rPr lang="en-US" dirty="0" smtClean="0"/>
              <a:t>Recommended to be placed as the last sentence in the introduction.  </a:t>
            </a:r>
          </a:p>
          <a:p>
            <a:endParaRPr lang="en-US" dirty="0"/>
          </a:p>
        </p:txBody>
      </p:sp>
    </p:spTree>
    <p:extLst>
      <p:ext uri="{BB962C8B-B14F-4D97-AF65-F5344CB8AC3E}">
        <p14:creationId xmlns:p14="http://schemas.microsoft.com/office/powerpoint/2010/main" val="1853767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p:cNvSpPr>
            <a:spLocks noGrp="1"/>
          </p:cNvSpPr>
          <p:nvPr>
            <p:ph idx="1"/>
          </p:nvPr>
        </p:nvSpPr>
        <p:spPr>
          <a:xfrm>
            <a:off x="838200" y="781235"/>
            <a:ext cx="10515600" cy="5395728"/>
          </a:xfrm>
        </p:spPr>
        <p:txBody>
          <a:bodyPr>
            <a:normAutofit fontScale="92500"/>
          </a:bodyPr>
          <a:lstStyle/>
          <a:p>
            <a:pPr marL="0" indent="0">
              <a:buNone/>
            </a:pPr>
            <a:r>
              <a:rPr lang="en-US" dirty="0"/>
              <a:t>	</a:t>
            </a:r>
            <a:r>
              <a:rPr lang="en-US" dirty="0" smtClean="0"/>
              <a:t>“</a:t>
            </a:r>
            <a:r>
              <a:rPr lang="en-US" dirty="0"/>
              <a:t>The mind is its own place, and in itself can make a heaven of hell, a hell of heaven” (255). This thought by John Milton was recorded over four hundred years ago, but it is still timely for us today. He seems to be saying that we are the ones to control our lives. We can be miserable when things are going well, just as we can be happy when things are going wrong. With this thought in mind, we can control the way we face life through our attitude, our determination, and our ability</a:t>
            </a:r>
            <a:r>
              <a:rPr lang="en-US" dirty="0" smtClean="0"/>
              <a:t>.</a:t>
            </a:r>
          </a:p>
          <a:p>
            <a:pPr marL="0" indent="0">
              <a:buNone/>
            </a:pPr>
            <a:endParaRPr lang="en-US" dirty="0"/>
          </a:p>
          <a:p>
            <a:pPr marL="0" indent="0">
              <a:buNone/>
            </a:pPr>
            <a:r>
              <a:rPr lang="en-US" sz="2600" dirty="0" smtClean="0"/>
              <a:t>1.Highlight </a:t>
            </a:r>
            <a:r>
              <a:rPr lang="en-US" sz="2600" dirty="0"/>
              <a:t>or underline the hook on your paper. </a:t>
            </a:r>
          </a:p>
          <a:p>
            <a:pPr marL="0" indent="0">
              <a:buNone/>
            </a:pPr>
            <a:endParaRPr lang="en-US" sz="2600" dirty="0"/>
          </a:p>
          <a:p>
            <a:pPr marL="0" indent="0">
              <a:buNone/>
            </a:pPr>
            <a:r>
              <a:rPr lang="en-US" sz="2600" dirty="0"/>
              <a:t>2. What kind of hook is used in this introduction paragraph?</a:t>
            </a:r>
          </a:p>
          <a:p>
            <a:pPr marL="0" indent="0">
              <a:buNone/>
            </a:pPr>
            <a:endParaRPr lang="en-US" sz="2600" dirty="0"/>
          </a:p>
          <a:p>
            <a:pPr marL="0" indent="0">
              <a:buNone/>
            </a:pPr>
            <a:r>
              <a:rPr lang="en-US" sz="2600" dirty="0"/>
              <a:t>3. Highlight or underline the thesis statement in this paragraph. </a:t>
            </a:r>
          </a:p>
        </p:txBody>
      </p:sp>
    </p:spTree>
    <p:extLst>
      <p:ext uri="{BB962C8B-B14F-4D97-AF65-F5344CB8AC3E}">
        <p14:creationId xmlns:p14="http://schemas.microsoft.com/office/powerpoint/2010/main" val="237702966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p:cNvSpPr>
            <a:spLocks noGrp="1"/>
          </p:cNvSpPr>
          <p:nvPr>
            <p:ph idx="1"/>
          </p:nvPr>
        </p:nvSpPr>
        <p:spPr>
          <a:xfrm>
            <a:off x="838200" y="781235"/>
            <a:ext cx="10515600" cy="5395728"/>
          </a:xfrm>
        </p:spPr>
        <p:txBody>
          <a:bodyPr>
            <a:normAutofit fontScale="92500"/>
          </a:bodyPr>
          <a:lstStyle/>
          <a:p>
            <a:pPr marL="0" indent="0">
              <a:buNone/>
            </a:pPr>
            <a:r>
              <a:rPr lang="en-US" dirty="0"/>
              <a:t>	</a:t>
            </a:r>
            <a:r>
              <a:rPr lang="en-US" b="1" dirty="0" smtClean="0">
                <a:solidFill>
                  <a:srgbClr val="FF6699"/>
                </a:solidFill>
              </a:rPr>
              <a:t>“</a:t>
            </a:r>
            <a:r>
              <a:rPr lang="en-US" b="1" dirty="0">
                <a:solidFill>
                  <a:srgbClr val="FF6699"/>
                </a:solidFill>
              </a:rPr>
              <a:t>The mind is its own place, and in itself can make a heaven of hell, a hell of heaven” (255). </a:t>
            </a:r>
            <a:r>
              <a:rPr lang="en-US" dirty="0"/>
              <a:t>This thought by John Milton was recorded over four hundred years ago, but it is still timely for us today. He seems to be saying that we are the ones to control our lives. We can be miserable when things are going well, just as we can be happy when things are going wrong. With this thought in mind, we can control the way we face life through our attitude, our determination, and our ability</a:t>
            </a:r>
            <a:r>
              <a:rPr lang="en-US" dirty="0" smtClean="0"/>
              <a:t>.</a:t>
            </a:r>
          </a:p>
          <a:p>
            <a:pPr marL="0" indent="0">
              <a:buNone/>
            </a:pPr>
            <a:endParaRPr lang="en-US" dirty="0"/>
          </a:p>
          <a:p>
            <a:pPr marL="0" indent="0">
              <a:buNone/>
            </a:pPr>
            <a:r>
              <a:rPr lang="en-US" sz="2600" dirty="0" smtClean="0"/>
              <a:t>1.Highlight </a:t>
            </a:r>
            <a:r>
              <a:rPr lang="en-US" sz="2600" dirty="0"/>
              <a:t>or underline the hook on your paper. </a:t>
            </a:r>
          </a:p>
          <a:p>
            <a:pPr marL="0" indent="0">
              <a:buNone/>
            </a:pPr>
            <a:endParaRPr lang="en-US" sz="2600" dirty="0"/>
          </a:p>
          <a:p>
            <a:pPr marL="0" indent="0">
              <a:buNone/>
            </a:pPr>
            <a:r>
              <a:rPr lang="en-US" sz="2600" dirty="0"/>
              <a:t>2. What kind of hook is used in this introduction paragraph?</a:t>
            </a:r>
          </a:p>
          <a:p>
            <a:pPr marL="0" indent="0">
              <a:buNone/>
            </a:pPr>
            <a:endParaRPr lang="en-US" sz="2600" dirty="0"/>
          </a:p>
          <a:p>
            <a:pPr marL="0" indent="0">
              <a:buNone/>
            </a:pPr>
            <a:r>
              <a:rPr lang="en-US" sz="2600" dirty="0"/>
              <a:t>3. Highlight or underline the thesis statement in this paragraph. </a:t>
            </a:r>
          </a:p>
        </p:txBody>
      </p:sp>
    </p:spTree>
    <p:extLst>
      <p:ext uri="{BB962C8B-B14F-4D97-AF65-F5344CB8AC3E}">
        <p14:creationId xmlns:p14="http://schemas.microsoft.com/office/powerpoint/2010/main" val="128635363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p:cNvSpPr>
            <a:spLocks noGrp="1"/>
          </p:cNvSpPr>
          <p:nvPr>
            <p:ph idx="1"/>
          </p:nvPr>
        </p:nvSpPr>
        <p:spPr>
          <a:xfrm>
            <a:off x="838200" y="781235"/>
            <a:ext cx="10515600" cy="5395728"/>
          </a:xfrm>
        </p:spPr>
        <p:txBody>
          <a:bodyPr>
            <a:normAutofit fontScale="92500"/>
          </a:bodyPr>
          <a:lstStyle/>
          <a:p>
            <a:pPr marL="0" indent="0">
              <a:buNone/>
            </a:pPr>
            <a:r>
              <a:rPr lang="en-US" dirty="0"/>
              <a:t>	</a:t>
            </a:r>
            <a:r>
              <a:rPr lang="en-US" b="1" dirty="0" smtClean="0">
                <a:solidFill>
                  <a:srgbClr val="FF6699"/>
                </a:solidFill>
              </a:rPr>
              <a:t>“</a:t>
            </a:r>
            <a:r>
              <a:rPr lang="en-US" b="1" dirty="0">
                <a:solidFill>
                  <a:srgbClr val="FF6699"/>
                </a:solidFill>
              </a:rPr>
              <a:t>The mind is its own place, and in itself can make a heaven of hell, a hell of heaven” (255). </a:t>
            </a:r>
            <a:r>
              <a:rPr lang="en-US" dirty="0"/>
              <a:t>This thought by John Milton was recorded over four hundred years ago, but it is still timely for us today. He seems to be saying that we are the ones to control our lives. We can be miserable when things are going well, just as we can be happy when things are going wrong. With this thought in mind, we can control the way we face life through our attitude, our determination, and our ability</a:t>
            </a:r>
            <a:r>
              <a:rPr lang="en-US" dirty="0" smtClean="0"/>
              <a:t>.</a:t>
            </a:r>
          </a:p>
          <a:p>
            <a:pPr marL="0" indent="0">
              <a:buNone/>
            </a:pPr>
            <a:endParaRPr lang="en-US" dirty="0"/>
          </a:p>
          <a:p>
            <a:pPr marL="0" indent="0">
              <a:buNone/>
            </a:pPr>
            <a:r>
              <a:rPr lang="en-US" sz="2600" dirty="0" smtClean="0"/>
              <a:t>1.Highlight </a:t>
            </a:r>
            <a:r>
              <a:rPr lang="en-US" sz="2600" dirty="0"/>
              <a:t>or underline the hook on your paper. </a:t>
            </a:r>
          </a:p>
          <a:p>
            <a:pPr marL="0" indent="0">
              <a:buNone/>
            </a:pPr>
            <a:endParaRPr lang="en-US" sz="2600" dirty="0"/>
          </a:p>
          <a:p>
            <a:pPr marL="0" indent="0">
              <a:buNone/>
            </a:pPr>
            <a:r>
              <a:rPr lang="en-US" sz="2600" dirty="0"/>
              <a:t>2. What kind of hook is used in this introduction paragraph?</a:t>
            </a:r>
          </a:p>
          <a:p>
            <a:pPr marL="0" indent="0">
              <a:buNone/>
            </a:pPr>
            <a:endParaRPr lang="en-US" sz="2600" dirty="0"/>
          </a:p>
          <a:p>
            <a:pPr marL="0" indent="0">
              <a:buNone/>
            </a:pPr>
            <a:r>
              <a:rPr lang="en-US" sz="2600" dirty="0"/>
              <a:t>3. Highlight or underline the thesis statement in this paragraph. </a:t>
            </a:r>
          </a:p>
        </p:txBody>
      </p:sp>
      <p:sp>
        <p:nvSpPr>
          <p:cNvPr id="4" name="Rectangle 3"/>
          <p:cNvSpPr/>
          <p:nvPr/>
        </p:nvSpPr>
        <p:spPr>
          <a:xfrm>
            <a:off x="2299317" y="5237825"/>
            <a:ext cx="4483223" cy="37286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quote from the passage </a:t>
            </a:r>
            <a:endParaRPr lang="en-US" dirty="0"/>
          </a:p>
        </p:txBody>
      </p:sp>
    </p:spTree>
    <p:extLst>
      <p:ext uri="{BB962C8B-B14F-4D97-AF65-F5344CB8AC3E}">
        <p14:creationId xmlns:p14="http://schemas.microsoft.com/office/powerpoint/2010/main" val="3198882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p:cNvSpPr>
            <a:spLocks noGrp="1"/>
          </p:cNvSpPr>
          <p:nvPr>
            <p:ph idx="1"/>
          </p:nvPr>
        </p:nvSpPr>
        <p:spPr>
          <a:xfrm>
            <a:off x="838200" y="781235"/>
            <a:ext cx="10515600" cy="5395728"/>
          </a:xfrm>
        </p:spPr>
        <p:txBody>
          <a:bodyPr>
            <a:normAutofit fontScale="92500"/>
          </a:bodyPr>
          <a:lstStyle/>
          <a:p>
            <a:pPr marL="0" indent="0">
              <a:buNone/>
            </a:pPr>
            <a:r>
              <a:rPr lang="en-US" dirty="0"/>
              <a:t>	</a:t>
            </a:r>
            <a:r>
              <a:rPr lang="en-US" b="1" dirty="0" smtClean="0">
                <a:solidFill>
                  <a:srgbClr val="FF6699"/>
                </a:solidFill>
              </a:rPr>
              <a:t>“</a:t>
            </a:r>
            <a:r>
              <a:rPr lang="en-US" b="1" dirty="0">
                <a:solidFill>
                  <a:srgbClr val="FF6699"/>
                </a:solidFill>
              </a:rPr>
              <a:t>The mind is its own place, and in itself can make a heaven of hell, a hell of heaven” (255). </a:t>
            </a:r>
            <a:r>
              <a:rPr lang="en-US" dirty="0"/>
              <a:t>This thought by John Milton was recorded over four hundred years ago, but it is still timely for us today. He seems to be saying that we are the ones to control our lives. </a:t>
            </a:r>
            <a:r>
              <a:rPr lang="en-US" b="1" dirty="0">
                <a:solidFill>
                  <a:srgbClr val="FF6699"/>
                </a:solidFill>
              </a:rPr>
              <a:t>We can be miserable when things are going well, just as we can be happy when things are going wrong. With this thought in mind, we can control the way we face life through our attitude, our determination, and our ability</a:t>
            </a:r>
            <a:r>
              <a:rPr lang="en-US" b="1" dirty="0" smtClean="0">
                <a:solidFill>
                  <a:srgbClr val="FF6699"/>
                </a:solidFill>
              </a:rPr>
              <a:t>.</a:t>
            </a:r>
          </a:p>
          <a:p>
            <a:pPr marL="0" indent="0">
              <a:buNone/>
            </a:pPr>
            <a:endParaRPr lang="en-US" dirty="0"/>
          </a:p>
          <a:p>
            <a:pPr marL="0" indent="0">
              <a:buNone/>
            </a:pPr>
            <a:r>
              <a:rPr lang="en-US" sz="2600" dirty="0" smtClean="0"/>
              <a:t>1.Highlight </a:t>
            </a:r>
            <a:r>
              <a:rPr lang="en-US" sz="2600" dirty="0"/>
              <a:t>or underline the hook on your paper. </a:t>
            </a:r>
          </a:p>
          <a:p>
            <a:pPr marL="0" indent="0">
              <a:buNone/>
            </a:pPr>
            <a:endParaRPr lang="en-US" sz="2600" dirty="0"/>
          </a:p>
          <a:p>
            <a:pPr marL="0" indent="0">
              <a:buNone/>
            </a:pPr>
            <a:r>
              <a:rPr lang="en-US" sz="2600" dirty="0"/>
              <a:t>2. What kind of hook is used in this introduction paragraph?</a:t>
            </a:r>
          </a:p>
          <a:p>
            <a:pPr marL="0" indent="0">
              <a:buNone/>
            </a:pPr>
            <a:endParaRPr lang="en-US" sz="2600" dirty="0"/>
          </a:p>
          <a:p>
            <a:pPr marL="0" indent="0">
              <a:buNone/>
            </a:pPr>
            <a:r>
              <a:rPr lang="en-US" sz="2600" dirty="0"/>
              <a:t>3. Highlight or underline the thesis statement in this paragraph. </a:t>
            </a:r>
          </a:p>
        </p:txBody>
      </p:sp>
      <p:sp>
        <p:nvSpPr>
          <p:cNvPr id="4" name="Rectangle 3"/>
          <p:cNvSpPr/>
          <p:nvPr/>
        </p:nvSpPr>
        <p:spPr>
          <a:xfrm>
            <a:off x="2299317" y="5237825"/>
            <a:ext cx="4483223" cy="372862"/>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 quote from the passage </a:t>
            </a:r>
            <a:endParaRPr lang="en-US" dirty="0"/>
          </a:p>
        </p:txBody>
      </p:sp>
    </p:spTree>
    <p:extLst>
      <p:ext uri="{BB962C8B-B14F-4D97-AF65-F5344CB8AC3E}">
        <p14:creationId xmlns:p14="http://schemas.microsoft.com/office/powerpoint/2010/main" val="1220315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LAFS.8.W.1.2</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Write informative/explanatory texts to examine a topic and convey ideas, concepts, and information through the selection, organization, and analysis of relevant content. </a:t>
            </a:r>
          </a:p>
          <a:p>
            <a:pPr marL="914400" lvl="1" indent="-457200">
              <a:buFont typeface="+mj-lt"/>
              <a:buAutoNum type="alphaLcPeriod" startAt="7"/>
            </a:pPr>
            <a:r>
              <a:rPr lang="en-US" dirty="0" smtClean="0">
                <a:solidFill>
                  <a:srgbClr val="FF6699"/>
                </a:solidFill>
              </a:rPr>
              <a:t>Introduce a topic clearly</a:t>
            </a:r>
            <a:r>
              <a:rPr lang="en-US" dirty="0" smtClean="0"/>
              <a:t>, previewing what is to follow; </a:t>
            </a:r>
            <a:r>
              <a:rPr lang="en-US" dirty="0" smtClean="0">
                <a:solidFill>
                  <a:srgbClr val="FF6699"/>
                </a:solidFill>
              </a:rPr>
              <a:t>organize ideas, concepts, and information into broader categories</a:t>
            </a:r>
            <a:r>
              <a:rPr lang="en-US" dirty="0" smtClean="0"/>
              <a:t>; include formatting (e.g., heading), graphics (e.g., charts, tables), and multimedia when useful to aiding comprehension. </a:t>
            </a:r>
          </a:p>
          <a:p>
            <a:pPr marL="914400" lvl="1" indent="-457200">
              <a:buFont typeface="+mj-lt"/>
              <a:buAutoNum type="alphaLcPeriod" startAt="7"/>
            </a:pPr>
            <a:r>
              <a:rPr lang="en-US" dirty="0" smtClean="0">
                <a:solidFill>
                  <a:srgbClr val="FF6699"/>
                </a:solidFill>
              </a:rPr>
              <a:t>Develop the topic with relevant, well-chosen facts, definitions, concrete details, quotations, or other information and examples.</a:t>
            </a:r>
          </a:p>
          <a:p>
            <a:pPr marL="914400" lvl="1" indent="-457200">
              <a:buFont typeface="+mj-lt"/>
              <a:buAutoNum type="alphaLcPeriod" startAt="7"/>
            </a:pPr>
            <a:r>
              <a:rPr lang="en-US" dirty="0" smtClean="0"/>
              <a:t>Use appropriate and varied transitions to create cohesion and clarify the relationships among ideas and concepts. </a:t>
            </a:r>
          </a:p>
          <a:p>
            <a:pPr marL="914400" lvl="1" indent="-457200">
              <a:buFont typeface="+mj-lt"/>
              <a:buAutoNum type="alphaLcPeriod" startAt="7"/>
            </a:pPr>
            <a:r>
              <a:rPr lang="en-US" dirty="0" smtClean="0"/>
              <a:t>Use precise language and domain-specific vocabulary to inform about or explain the topic. </a:t>
            </a:r>
          </a:p>
          <a:p>
            <a:pPr marL="914400" lvl="1" indent="-457200">
              <a:buFont typeface="+mj-lt"/>
              <a:buAutoNum type="alphaLcPeriod" startAt="7"/>
            </a:pPr>
            <a:r>
              <a:rPr lang="en-US" dirty="0" smtClean="0"/>
              <a:t>Establish and maintain a formal style.</a:t>
            </a:r>
          </a:p>
          <a:p>
            <a:pPr marL="914400" lvl="1" indent="-457200">
              <a:buFont typeface="+mj-lt"/>
              <a:buAutoNum type="alphaLcPeriod" startAt="7"/>
            </a:pPr>
            <a:r>
              <a:rPr lang="en-US" dirty="0" smtClean="0"/>
              <a:t>Provide a concluding statement or section that follows from and supports the information or explanation presented. </a:t>
            </a:r>
          </a:p>
          <a:p>
            <a:pPr marL="457200" lvl="1" indent="0">
              <a:buNone/>
            </a:pPr>
            <a:endParaRPr lang="en-US" dirty="0"/>
          </a:p>
        </p:txBody>
      </p:sp>
    </p:spTree>
    <p:extLst>
      <p:ext uri="{BB962C8B-B14F-4D97-AF65-F5344CB8AC3E}">
        <p14:creationId xmlns:p14="http://schemas.microsoft.com/office/powerpoint/2010/main" val="3186607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LAFS.8.W.1.2</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Write informative/explanatory texts to examine a topic and convey ideas, concepts, and information through the selection, organization, and analysis of relevant content. </a:t>
            </a:r>
          </a:p>
          <a:p>
            <a:pPr marL="914400" lvl="1" indent="-457200">
              <a:buFont typeface="+mj-lt"/>
              <a:buAutoNum type="alphaLcPeriod" startAt="7"/>
            </a:pPr>
            <a:r>
              <a:rPr lang="en-US" dirty="0" smtClean="0">
                <a:solidFill>
                  <a:srgbClr val="FF6699"/>
                </a:solidFill>
              </a:rPr>
              <a:t>Introduce a topic clearly</a:t>
            </a:r>
            <a:r>
              <a:rPr lang="en-US" dirty="0" smtClean="0"/>
              <a:t>, previewing what is to follow; </a:t>
            </a:r>
            <a:r>
              <a:rPr lang="en-US" dirty="0" smtClean="0">
                <a:solidFill>
                  <a:srgbClr val="FF6699"/>
                </a:solidFill>
              </a:rPr>
              <a:t>organize ideas, concepts, and information into broader categories</a:t>
            </a:r>
            <a:r>
              <a:rPr lang="en-US" dirty="0" smtClean="0"/>
              <a:t>; include formatting (e.g., heading), graphics (e.g., charts, tables), and multimedia when useful to aiding comprehension. </a:t>
            </a:r>
          </a:p>
          <a:p>
            <a:pPr marL="914400" lvl="1" indent="-457200">
              <a:buFont typeface="+mj-lt"/>
              <a:buAutoNum type="alphaLcPeriod" startAt="7"/>
            </a:pPr>
            <a:r>
              <a:rPr lang="en-US" dirty="0" smtClean="0">
                <a:solidFill>
                  <a:srgbClr val="FF6699"/>
                </a:solidFill>
              </a:rPr>
              <a:t>Develop the topic with relevant, well-chosen facts, definitions, concrete details, quotations, or other information and examples.</a:t>
            </a:r>
          </a:p>
          <a:p>
            <a:pPr marL="914400" lvl="1" indent="-457200">
              <a:buFont typeface="+mj-lt"/>
              <a:buAutoNum type="alphaLcPeriod" startAt="7"/>
            </a:pPr>
            <a:r>
              <a:rPr lang="en-US" dirty="0" smtClean="0"/>
              <a:t>Use </a:t>
            </a:r>
            <a:r>
              <a:rPr lang="en-US" dirty="0" smtClean="0">
                <a:solidFill>
                  <a:srgbClr val="FF6699"/>
                </a:solidFill>
              </a:rPr>
              <a:t>appropriate and varied transitions </a:t>
            </a:r>
            <a:r>
              <a:rPr lang="en-US" dirty="0" smtClean="0"/>
              <a:t>to </a:t>
            </a:r>
            <a:r>
              <a:rPr lang="en-US" dirty="0" smtClean="0">
                <a:solidFill>
                  <a:srgbClr val="FF6699"/>
                </a:solidFill>
              </a:rPr>
              <a:t>create cohesion and clarify the relationships among ideas and concepts. </a:t>
            </a:r>
          </a:p>
          <a:p>
            <a:pPr marL="914400" lvl="1" indent="-457200">
              <a:buFont typeface="+mj-lt"/>
              <a:buAutoNum type="alphaLcPeriod" startAt="7"/>
            </a:pPr>
            <a:r>
              <a:rPr lang="en-US" dirty="0" smtClean="0"/>
              <a:t>Use precise language and domain-specific vocabulary to inform about or explain the topic. </a:t>
            </a:r>
          </a:p>
          <a:p>
            <a:pPr marL="914400" lvl="1" indent="-457200">
              <a:buFont typeface="+mj-lt"/>
              <a:buAutoNum type="alphaLcPeriod" startAt="7"/>
            </a:pPr>
            <a:r>
              <a:rPr lang="en-US" dirty="0" smtClean="0"/>
              <a:t>Establish and maintain a formal style.</a:t>
            </a:r>
          </a:p>
          <a:p>
            <a:pPr marL="914400" lvl="1" indent="-457200">
              <a:buFont typeface="+mj-lt"/>
              <a:buAutoNum type="alphaLcPeriod" startAt="7"/>
            </a:pPr>
            <a:r>
              <a:rPr lang="en-US" dirty="0" smtClean="0"/>
              <a:t>Provide a concluding statement or section that follows from and supports the information or explanation presented. </a:t>
            </a:r>
          </a:p>
          <a:p>
            <a:pPr marL="457200" lvl="1" indent="0">
              <a:buNone/>
            </a:pPr>
            <a:endParaRPr lang="en-US" dirty="0"/>
          </a:p>
        </p:txBody>
      </p:sp>
    </p:spTree>
    <p:extLst>
      <p:ext uri="{BB962C8B-B14F-4D97-AF65-F5344CB8AC3E}">
        <p14:creationId xmlns:p14="http://schemas.microsoft.com/office/powerpoint/2010/main" val="2119421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LAFS.8.W.1.2</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Write informative/explanatory texts to examine a topic and convey ideas, concepts, and information through the selection, organization, and analysis of relevant content. </a:t>
            </a:r>
          </a:p>
          <a:p>
            <a:pPr marL="914400" lvl="1" indent="-457200">
              <a:buFont typeface="+mj-lt"/>
              <a:buAutoNum type="alphaLcPeriod" startAt="7"/>
            </a:pPr>
            <a:r>
              <a:rPr lang="en-US" dirty="0" smtClean="0">
                <a:solidFill>
                  <a:srgbClr val="FF6699"/>
                </a:solidFill>
              </a:rPr>
              <a:t>Introduce a topic clearly</a:t>
            </a:r>
            <a:r>
              <a:rPr lang="en-US" dirty="0" smtClean="0"/>
              <a:t>, previewing what is to follow; </a:t>
            </a:r>
            <a:r>
              <a:rPr lang="en-US" dirty="0" smtClean="0">
                <a:solidFill>
                  <a:srgbClr val="FF6699"/>
                </a:solidFill>
              </a:rPr>
              <a:t>organize ideas, concepts, and information into broader categories</a:t>
            </a:r>
            <a:r>
              <a:rPr lang="en-US" dirty="0" smtClean="0"/>
              <a:t>; include formatting (e.g., heading), graphics (e.g., charts, tables), and multimedia when useful to aiding comprehension. </a:t>
            </a:r>
          </a:p>
          <a:p>
            <a:pPr marL="914400" lvl="1" indent="-457200">
              <a:buFont typeface="+mj-lt"/>
              <a:buAutoNum type="alphaLcPeriod" startAt="7"/>
            </a:pPr>
            <a:r>
              <a:rPr lang="en-US" dirty="0" smtClean="0">
                <a:solidFill>
                  <a:srgbClr val="FF6699"/>
                </a:solidFill>
              </a:rPr>
              <a:t>Develop the topic with relevant, well-chosen facts, definitions, concrete details, quotations, or other information and examples.</a:t>
            </a:r>
          </a:p>
          <a:p>
            <a:pPr marL="914400" lvl="1" indent="-457200">
              <a:buFont typeface="+mj-lt"/>
              <a:buAutoNum type="alphaLcPeriod" startAt="7"/>
            </a:pPr>
            <a:r>
              <a:rPr lang="en-US" dirty="0" smtClean="0"/>
              <a:t>Use </a:t>
            </a:r>
            <a:r>
              <a:rPr lang="en-US" dirty="0" smtClean="0">
                <a:solidFill>
                  <a:srgbClr val="FF6699"/>
                </a:solidFill>
              </a:rPr>
              <a:t>appropriate and varied transitions </a:t>
            </a:r>
            <a:r>
              <a:rPr lang="en-US" dirty="0" smtClean="0"/>
              <a:t>to </a:t>
            </a:r>
            <a:r>
              <a:rPr lang="en-US" dirty="0" smtClean="0">
                <a:solidFill>
                  <a:srgbClr val="FF6699"/>
                </a:solidFill>
              </a:rPr>
              <a:t>create cohesion and clarify the relationships among ideas and concepts. </a:t>
            </a:r>
          </a:p>
          <a:p>
            <a:pPr marL="914400" lvl="1" indent="-457200">
              <a:buFont typeface="+mj-lt"/>
              <a:buAutoNum type="alphaLcPeriod" startAt="7"/>
            </a:pPr>
            <a:r>
              <a:rPr lang="en-US" dirty="0" smtClean="0"/>
              <a:t>Use </a:t>
            </a:r>
            <a:r>
              <a:rPr lang="en-US" dirty="0" smtClean="0">
                <a:solidFill>
                  <a:srgbClr val="FF6699"/>
                </a:solidFill>
              </a:rPr>
              <a:t>precise language and domain-specific vocabulary </a:t>
            </a:r>
            <a:r>
              <a:rPr lang="en-US" dirty="0" smtClean="0"/>
              <a:t>to inform about or explain the topic. </a:t>
            </a:r>
          </a:p>
          <a:p>
            <a:pPr marL="914400" lvl="1" indent="-457200">
              <a:buFont typeface="+mj-lt"/>
              <a:buAutoNum type="alphaLcPeriod" startAt="7"/>
            </a:pPr>
            <a:r>
              <a:rPr lang="en-US" dirty="0" smtClean="0"/>
              <a:t>Establish and maintain a formal style.</a:t>
            </a:r>
          </a:p>
          <a:p>
            <a:pPr marL="914400" lvl="1" indent="-457200">
              <a:buFont typeface="+mj-lt"/>
              <a:buAutoNum type="alphaLcPeriod" startAt="7"/>
            </a:pPr>
            <a:r>
              <a:rPr lang="en-US" dirty="0" smtClean="0"/>
              <a:t>Provide a concluding statement or section that follows from and supports the information or explanation presented. </a:t>
            </a:r>
          </a:p>
          <a:p>
            <a:pPr marL="457200" lvl="1" indent="0">
              <a:buNone/>
            </a:pPr>
            <a:endParaRPr lang="en-US" dirty="0"/>
          </a:p>
        </p:txBody>
      </p:sp>
    </p:spTree>
    <p:extLst>
      <p:ext uri="{BB962C8B-B14F-4D97-AF65-F5344CB8AC3E}">
        <p14:creationId xmlns:p14="http://schemas.microsoft.com/office/powerpoint/2010/main" val="2113393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LAFS.8.W.1.2</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Write informative/explanatory texts to examine a topic and convey ideas, concepts, and information through the selection, organization, and analysis of relevant content. </a:t>
            </a:r>
          </a:p>
          <a:p>
            <a:pPr marL="914400" lvl="1" indent="-457200">
              <a:buFont typeface="+mj-lt"/>
              <a:buAutoNum type="alphaLcPeriod" startAt="7"/>
            </a:pPr>
            <a:r>
              <a:rPr lang="en-US" dirty="0" smtClean="0">
                <a:solidFill>
                  <a:srgbClr val="FF6699"/>
                </a:solidFill>
              </a:rPr>
              <a:t>Introduce a topic clearly</a:t>
            </a:r>
            <a:r>
              <a:rPr lang="en-US" dirty="0" smtClean="0"/>
              <a:t>, previewing what is to follow; </a:t>
            </a:r>
            <a:r>
              <a:rPr lang="en-US" dirty="0" smtClean="0">
                <a:solidFill>
                  <a:srgbClr val="FF6699"/>
                </a:solidFill>
              </a:rPr>
              <a:t>organize ideas, concepts, and information into broader categories</a:t>
            </a:r>
            <a:r>
              <a:rPr lang="en-US" dirty="0" smtClean="0"/>
              <a:t>; include formatting (e.g., heading), graphics (e.g., charts, tables), and multimedia when useful to aiding comprehension. </a:t>
            </a:r>
          </a:p>
          <a:p>
            <a:pPr marL="914400" lvl="1" indent="-457200">
              <a:buFont typeface="+mj-lt"/>
              <a:buAutoNum type="alphaLcPeriod" startAt="7"/>
            </a:pPr>
            <a:r>
              <a:rPr lang="en-US" dirty="0" smtClean="0">
                <a:solidFill>
                  <a:srgbClr val="FF6699"/>
                </a:solidFill>
              </a:rPr>
              <a:t>Develop the topic with relevant, well-chosen facts, definitions, concrete details, quotations, or other information and examples.</a:t>
            </a:r>
          </a:p>
          <a:p>
            <a:pPr marL="914400" lvl="1" indent="-457200">
              <a:buFont typeface="+mj-lt"/>
              <a:buAutoNum type="alphaLcPeriod" startAt="7"/>
            </a:pPr>
            <a:r>
              <a:rPr lang="en-US" dirty="0" smtClean="0"/>
              <a:t>Use </a:t>
            </a:r>
            <a:r>
              <a:rPr lang="en-US" dirty="0" smtClean="0">
                <a:solidFill>
                  <a:srgbClr val="FF6699"/>
                </a:solidFill>
              </a:rPr>
              <a:t>appropriate and varied transitions </a:t>
            </a:r>
            <a:r>
              <a:rPr lang="en-US" dirty="0" smtClean="0"/>
              <a:t>to </a:t>
            </a:r>
            <a:r>
              <a:rPr lang="en-US" dirty="0" smtClean="0">
                <a:solidFill>
                  <a:srgbClr val="FF6699"/>
                </a:solidFill>
              </a:rPr>
              <a:t>create cohesion and clarify the relationships among ideas and concepts. </a:t>
            </a:r>
          </a:p>
          <a:p>
            <a:pPr marL="914400" lvl="1" indent="-457200">
              <a:buFont typeface="+mj-lt"/>
              <a:buAutoNum type="alphaLcPeriod" startAt="7"/>
            </a:pPr>
            <a:r>
              <a:rPr lang="en-US" dirty="0" smtClean="0"/>
              <a:t>Use </a:t>
            </a:r>
            <a:r>
              <a:rPr lang="en-US" dirty="0" smtClean="0">
                <a:solidFill>
                  <a:srgbClr val="FF6699"/>
                </a:solidFill>
              </a:rPr>
              <a:t>precise language and domain-specific vocabulary </a:t>
            </a:r>
            <a:r>
              <a:rPr lang="en-US" dirty="0" smtClean="0"/>
              <a:t>to inform about or explain the topic. </a:t>
            </a:r>
          </a:p>
          <a:p>
            <a:pPr marL="914400" lvl="1" indent="-457200">
              <a:buFont typeface="+mj-lt"/>
              <a:buAutoNum type="alphaLcPeriod" startAt="7"/>
            </a:pPr>
            <a:r>
              <a:rPr lang="en-US" dirty="0" smtClean="0">
                <a:solidFill>
                  <a:srgbClr val="FF6699"/>
                </a:solidFill>
              </a:rPr>
              <a:t>Establish</a:t>
            </a:r>
            <a:r>
              <a:rPr lang="en-US" dirty="0" smtClean="0"/>
              <a:t> and </a:t>
            </a:r>
            <a:r>
              <a:rPr lang="en-US" dirty="0" smtClean="0">
                <a:solidFill>
                  <a:srgbClr val="FF6699"/>
                </a:solidFill>
              </a:rPr>
              <a:t>maintain a formal style</a:t>
            </a:r>
            <a:r>
              <a:rPr lang="en-US" dirty="0" smtClean="0"/>
              <a:t>.</a:t>
            </a:r>
          </a:p>
          <a:p>
            <a:pPr marL="914400" lvl="1" indent="-457200">
              <a:buFont typeface="+mj-lt"/>
              <a:buAutoNum type="alphaLcPeriod" startAt="7"/>
            </a:pPr>
            <a:r>
              <a:rPr lang="en-US" dirty="0" smtClean="0"/>
              <a:t>Provide a concluding statement or section that follows from and supports the information or explanation presented. </a:t>
            </a:r>
          </a:p>
          <a:p>
            <a:pPr marL="457200" lvl="1" indent="0">
              <a:buNone/>
            </a:pPr>
            <a:endParaRPr lang="en-US" dirty="0"/>
          </a:p>
        </p:txBody>
      </p:sp>
    </p:spTree>
    <p:extLst>
      <p:ext uri="{BB962C8B-B14F-4D97-AF65-F5344CB8AC3E}">
        <p14:creationId xmlns:p14="http://schemas.microsoft.com/office/powerpoint/2010/main" val="2591352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LAFS.8.W.1.2</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Write informative/explanatory texts to examine a topic and convey ideas, concepts, and information through the selection, organization, and analysis of relevant content. </a:t>
            </a:r>
          </a:p>
          <a:p>
            <a:pPr marL="914400" lvl="1" indent="-457200">
              <a:buFont typeface="+mj-lt"/>
              <a:buAutoNum type="alphaLcPeriod" startAt="7"/>
            </a:pPr>
            <a:r>
              <a:rPr lang="en-US" dirty="0" smtClean="0">
                <a:solidFill>
                  <a:srgbClr val="FF6699"/>
                </a:solidFill>
              </a:rPr>
              <a:t>Introduce a topic clearly</a:t>
            </a:r>
            <a:r>
              <a:rPr lang="en-US" dirty="0" smtClean="0"/>
              <a:t>, previewing what is to follow; </a:t>
            </a:r>
            <a:r>
              <a:rPr lang="en-US" dirty="0" smtClean="0">
                <a:solidFill>
                  <a:srgbClr val="FF6699"/>
                </a:solidFill>
              </a:rPr>
              <a:t>organize ideas, concepts, and information into broader categories</a:t>
            </a:r>
            <a:r>
              <a:rPr lang="en-US" dirty="0" smtClean="0"/>
              <a:t>; include formatting (e.g., heading), graphics (e.g., charts, tables), and multimedia when useful to aiding comprehension. </a:t>
            </a:r>
          </a:p>
          <a:p>
            <a:pPr marL="914400" lvl="1" indent="-457200">
              <a:buFont typeface="+mj-lt"/>
              <a:buAutoNum type="alphaLcPeriod" startAt="7"/>
            </a:pPr>
            <a:r>
              <a:rPr lang="en-US" dirty="0" smtClean="0">
                <a:solidFill>
                  <a:srgbClr val="FF6699"/>
                </a:solidFill>
              </a:rPr>
              <a:t>Develop the topic with relevant, well-chosen facts, definitions, concrete details, quotations, or other information and examples.</a:t>
            </a:r>
          </a:p>
          <a:p>
            <a:pPr marL="914400" lvl="1" indent="-457200">
              <a:buFont typeface="+mj-lt"/>
              <a:buAutoNum type="alphaLcPeriod" startAt="7"/>
            </a:pPr>
            <a:r>
              <a:rPr lang="en-US" dirty="0" smtClean="0"/>
              <a:t>Use </a:t>
            </a:r>
            <a:r>
              <a:rPr lang="en-US" dirty="0" smtClean="0">
                <a:solidFill>
                  <a:srgbClr val="FF6699"/>
                </a:solidFill>
              </a:rPr>
              <a:t>appropriate and varied transitions </a:t>
            </a:r>
            <a:r>
              <a:rPr lang="en-US" dirty="0" smtClean="0"/>
              <a:t>to </a:t>
            </a:r>
            <a:r>
              <a:rPr lang="en-US" dirty="0" smtClean="0">
                <a:solidFill>
                  <a:srgbClr val="FF6699"/>
                </a:solidFill>
              </a:rPr>
              <a:t>create cohesion and clarify the relationships among ideas and concepts. </a:t>
            </a:r>
          </a:p>
          <a:p>
            <a:pPr marL="914400" lvl="1" indent="-457200">
              <a:buFont typeface="+mj-lt"/>
              <a:buAutoNum type="alphaLcPeriod" startAt="7"/>
            </a:pPr>
            <a:r>
              <a:rPr lang="en-US" dirty="0" smtClean="0"/>
              <a:t>Use </a:t>
            </a:r>
            <a:r>
              <a:rPr lang="en-US" dirty="0" smtClean="0">
                <a:solidFill>
                  <a:srgbClr val="FF6699"/>
                </a:solidFill>
              </a:rPr>
              <a:t>precise language and domain-specific vocabulary </a:t>
            </a:r>
            <a:r>
              <a:rPr lang="en-US" dirty="0" smtClean="0"/>
              <a:t>to inform about or explain the topic. </a:t>
            </a:r>
          </a:p>
          <a:p>
            <a:pPr marL="914400" lvl="1" indent="-457200">
              <a:buFont typeface="+mj-lt"/>
              <a:buAutoNum type="alphaLcPeriod" startAt="7"/>
            </a:pPr>
            <a:r>
              <a:rPr lang="en-US" dirty="0" smtClean="0">
                <a:solidFill>
                  <a:srgbClr val="FF6699"/>
                </a:solidFill>
              </a:rPr>
              <a:t>Establish</a:t>
            </a:r>
            <a:r>
              <a:rPr lang="en-US" dirty="0" smtClean="0"/>
              <a:t> and </a:t>
            </a:r>
            <a:r>
              <a:rPr lang="en-US" dirty="0" smtClean="0">
                <a:solidFill>
                  <a:srgbClr val="FF6699"/>
                </a:solidFill>
              </a:rPr>
              <a:t>maintain a formal style</a:t>
            </a:r>
            <a:r>
              <a:rPr lang="en-US" dirty="0" smtClean="0"/>
              <a:t>.</a:t>
            </a:r>
          </a:p>
          <a:p>
            <a:pPr marL="914400" lvl="1" indent="-457200">
              <a:buFont typeface="+mj-lt"/>
              <a:buAutoNum type="alphaLcPeriod" startAt="7"/>
            </a:pPr>
            <a:r>
              <a:rPr lang="en-US" dirty="0" smtClean="0">
                <a:solidFill>
                  <a:srgbClr val="FF6699"/>
                </a:solidFill>
              </a:rPr>
              <a:t>Provide a concluding statement </a:t>
            </a:r>
            <a:r>
              <a:rPr lang="en-US" dirty="0" smtClean="0"/>
              <a:t>or section that follows from and supports the information or explanation presented. </a:t>
            </a:r>
          </a:p>
          <a:p>
            <a:pPr marL="457200" lvl="1" indent="0">
              <a:buNone/>
            </a:pPr>
            <a:endParaRPr lang="en-US" dirty="0"/>
          </a:p>
        </p:txBody>
      </p:sp>
    </p:spTree>
    <p:extLst>
      <p:ext uri="{BB962C8B-B14F-4D97-AF65-F5344CB8AC3E}">
        <p14:creationId xmlns:p14="http://schemas.microsoft.com/office/powerpoint/2010/main" val="27665844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6699"/>
                </a:solidFill>
              </a:rPr>
              <a:t>Purpose, Focus, and Organization </a:t>
            </a:r>
            <a:endParaRPr lang="en-US" b="1" dirty="0">
              <a:solidFill>
                <a:srgbClr val="FF6699"/>
              </a:solidFill>
            </a:endParaRPr>
          </a:p>
        </p:txBody>
      </p:sp>
      <p:sp>
        <p:nvSpPr>
          <p:cNvPr id="3" name="Content Placeholder 2"/>
          <p:cNvSpPr>
            <a:spLocks noGrp="1"/>
          </p:cNvSpPr>
          <p:nvPr>
            <p:ph idx="1"/>
          </p:nvPr>
        </p:nvSpPr>
        <p:spPr/>
        <p:txBody>
          <a:bodyPr/>
          <a:lstStyle/>
          <a:p>
            <a:r>
              <a:rPr lang="en-US" dirty="0" smtClean="0"/>
              <a:t>The response is fully sustained and consistently focused within the purpose, audience, and task; and it has a clear controlling idea and effective organizational structure creating coherence and completeness. The response includes most of the following: </a:t>
            </a:r>
          </a:p>
          <a:p>
            <a:pPr lvl="1"/>
            <a:r>
              <a:rPr lang="en-US" dirty="0" smtClean="0"/>
              <a:t>Strongly maintained controlling idea with little or no loosely related material</a:t>
            </a:r>
          </a:p>
          <a:p>
            <a:pPr lvl="1"/>
            <a:r>
              <a:rPr lang="en-US" dirty="0" smtClean="0"/>
              <a:t>Skillful use of a variety of transitional strategies to clarify the relationships between and among ideas</a:t>
            </a:r>
          </a:p>
          <a:p>
            <a:pPr lvl="1"/>
            <a:r>
              <a:rPr lang="en-US" dirty="0" smtClean="0"/>
              <a:t>Logical progression of ideas from beginning to end with a satisfying introduction and conclusion </a:t>
            </a:r>
          </a:p>
          <a:p>
            <a:pPr lvl="1"/>
            <a:r>
              <a:rPr lang="en-US" dirty="0" smtClean="0"/>
              <a:t>Appropriate style and objective tone established and maintained </a:t>
            </a:r>
            <a:endParaRPr lang="en-US" dirty="0"/>
          </a:p>
        </p:txBody>
      </p:sp>
    </p:spTree>
    <p:extLst>
      <p:ext uri="{BB962C8B-B14F-4D97-AF65-F5344CB8AC3E}">
        <p14:creationId xmlns:p14="http://schemas.microsoft.com/office/powerpoint/2010/main" val="21069389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1791</TotalTime>
  <Words>2987</Words>
  <Application>Microsoft Office PowerPoint</Application>
  <PresentationFormat>Widescreen</PresentationFormat>
  <Paragraphs>216</Paragraphs>
  <Slides>34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Informative Essay </vt:lpstr>
      <vt:lpstr>LAFS.8.W.1.2</vt:lpstr>
      <vt:lpstr>LAFS.8.W.1.2</vt:lpstr>
      <vt:lpstr>LAFS.8.W.1.2</vt:lpstr>
      <vt:lpstr>LAFS.8.W.1.2</vt:lpstr>
      <vt:lpstr>LAFS.8.W.1.2</vt:lpstr>
      <vt:lpstr>LAFS.8.W.1.2</vt:lpstr>
      <vt:lpstr>LAFS.8.W.1.2</vt:lpstr>
      <vt:lpstr>Purpose, Focus, and Organization </vt:lpstr>
      <vt:lpstr>Purpose, Focus, and Organization </vt:lpstr>
      <vt:lpstr>Purpose, Focus, and Organization </vt:lpstr>
      <vt:lpstr>Purpose, Focus, and Organization </vt:lpstr>
      <vt:lpstr>Purpose, Focus, and Organization </vt:lpstr>
      <vt:lpstr>Purpose, Focus, and Organization </vt:lpstr>
      <vt:lpstr>Purpose, Focus, and Organization </vt:lpstr>
      <vt:lpstr>Evidence and Elaboration </vt:lpstr>
      <vt:lpstr>Evidence and Elaboration </vt:lpstr>
      <vt:lpstr>Evidence and Elaboration </vt:lpstr>
      <vt:lpstr>Evidence and Elaboration </vt:lpstr>
      <vt:lpstr>Evidence and Elaboration </vt:lpstr>
      <vt:lpstr>Evidence and Elaboration </vt:lpstr>
      <vt:lpstr>Evidence and Elaboration </vt:lpstr>
      <vt:lpstr>Unpack the Prompt </vt:lpstr>
      <vt:lpstr>Unpack the Prompt </vt:lpstr>
      <vt:lpstr>Unpack the Prompt </vt:lpstr>
      <vt:lpstr>Unpack the Prompt </vt:lpstr>
      <vt:lpstr>PowerPoint Presentation</vt:lpstr>
      <vt:lpstr>An Introduction must…</vt:lpstr>
      <vt:lpstr>The Hook </vt:lpstr>
      <vt:lpstr>Thesis Statement/Controlling Idea </vt:lpstr>
      <vt:lpstr>PowerPoint Presentation</vt:lpstr>
      <vt:lpstr>PowerPoint Presentation</vt:lpstr>
      <vt:lpstr>PowerPoint Presentation</vt:lpstr>
      <vt:lpstr>PowerPoint Presentation</vt:lpstr>
    </vt:vector>
  </TitlesOfParts>
  <Company>SDPBC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English</dc:creator>
  <cp:lastModifiedBy>Christina McShine</cp:lastModifiedBy>
  <cp:revision>15</cp:revision>
  <dcterms:created xsi:type="dcterms:W3CDTF">2015-09-15T12:57:39Z</dcterms:created>
  <dcterms:modified xsi:type="dcterms:W3CDTF">2015-09-18T20:50:00Z</dcterms:modified>
</cp:coreProperties>
</file>