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256" r:id="rId2"/>
    <p:sldId id="320" r:id="rId3"/>
    <p:sldId id="322" r:id="rId4"/>
    <p:sldId id="324" r:id="rId5"/>
    <p:sldId id="325" r:id="rId6"/>
    <p:sldId id="323" r:id="rId7"/>
    <p:sldId id="326" r:id="rId8"/>
    <p:sldId id="345" r:id="rId9"/>
    <p:sldId id="328" r:id="rId10"/>
    <p:sldId id="329" r:id="rId11"/>
    <p:sldId id="331" r:id="rId12"/>
    <p:sldId id="347" r:id="rId13"/>
    <p:sldId id="348" r:id="rId14"/>
    <p:sldId id="343" r:id="rId15"/>
    <p:sldId id="35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imes" panose="02020603050405020304" pitchFamily="18"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00"/>
    <a:srgbClr val="4D1C88"/>
    <a:srgbClr val="45187A"/>
    <a:srgbClr val="E3B63B"/>
    <a:srgbClr val="B70000"/>
    <a:srgbClr val="000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10" d="100"/>
          <a:sy n="110" d="100"/>
        </p:scale>
        <p:origin x="161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43895-47AB-1642-AECF-094FFBD1F2BB}" type="datetimeFigureOut">
              <a:rPr lang="en-US" smtClean="0"/>
              <a:pPr/>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1DADB-CD24-454B-B626-B3E9388E454C}" type="slidenum">
              <a:rPr lang="en-US" smtClean="0"/>
              <a:pPr/>
              <a:t>‹#›</a:t>
            </a:fld>
            <a:endParaRPr lang="en-US"/>
          </a:p>
        </p:txBody>
      </p:sp>
    </p:spTree>
    <p:extLst>
      <p:ext uri="{BB962C8B-B14F-4D97-AF65-F5344CB8AC3E}">
        <p14:creationId xmlns:p14="http://schemas.microsoft.com/office/powerpoint/2010/main" val="2438652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1DADB-CD24-454B-B626-B3E9388E454C}" type="slidenum">
              <a:rPr lang="en-US" smtClean="0"/>
              <a:pPr/>
              <a:t>1</a:t>
            </a:fld>
            <a:endParaRPr lang="en-US"/>
          </a:p>
        </p:txBody>
      </p:sp>
    </p:spTree>
    <p:extLst>
      <p:ext uri="{BB962C8B-B14F-4D97-AF65-F5344CB8AC3E}">
        <p14:creationId xmlns:p14="http://schemas.microsoft.com/office/powerpoint/2010/main" val="336015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6B0F8-1DE7-9E41-A497-8C8D9E0A10A1}" type="datetimeFigureOut">
              <a:rPr lang="en-US" smtClean="0"/>
              <a:pPr/>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9B628-8AA2-6B4C-A685-2EE9A85981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477144" y="242352"/>
            <a:ext cx="9505056" cy="2554545"/>
          </a:xfrm>
          <a:prstGeom prst="rect">
            <a:avLst/>
          </a:prstGeom>
          <a:noFill/>
        </p:spPr>
        <p:txBody>
          <a:bodyPr wrap="square" rtlCol="0">
            <a:spAutoFit/>
          </a:bodyPr>
          <a:lstStyle/>
          <a:p>
            <a:r>
              <a:rPr lang="en-US" sz="16000" dirty="0" smtClean="0">
                <a:solidFill>
                  <a:srgbClr val="45187A"/>
                </a:solidFill>
                <a:effectLst>
                  <a:outerShdw blurRad="50800" dist="38100" dir="2700000">
                    <a:srgbClr val="000000">
                      <a:alpha val="43000"/>
                    </a:srgbClr>
                  </a:outerShdw>
                </a:effectLst>
                <a:latin typeface="Cherry Cream Soda"/>
                <a:cs typeface="Cherry Cream Soda"/>
              </a:rPr>
              <a:t>MOOD</a:t>
            </a:r>
          </a:p>
        </p:txBody>
      </p:sp>
      <p:sp>
        <p:nvSpPr>
          <p:cNvPr id="11" name="TextBox 10"/>
          <p:cNvSpPr txBox="1"/>
          <p:nvPr/>
        </p:nvSpPr>
        <p:spPr>
          <a:xfrm>
            <a:off x="35496" y="1538496"/>
            <a:ext cx="2808312" cy="3170099"/>
          </a:xfrm>
          <a:prstGeom prst="rect">
            <a:avLst/>
          </a:prstGeom>
          <a:noFill/>
        </p:spPr>
        <p:txBody>
          <a:bodyPr wrap="square" rtlCol="0">
            <a:spAutoFit/>
          </a:bodyPr>
          <a:lstStyle/>
          <a:p>
            <a:pPr algn="ctr"/>
            <a:r>
              <a:rPr lang="en-US" sz="20000" dirty="0" smtClean="0">
                <a:solidFill>
                  <a:srgbClr val="E3B63B"/>
                </a:solidFill>
                <a:effectLst>
                  <a:outerShdw blurRad="50800" dist="38100" dir="2700000">
                    <a:srgbClr val="000000">
                      <a:alpha val="43000"/>
                    </a:srgbClr>
                  </a:outerShdw>
                </a:effectLst>
                <a:latin typeface="Times"/>
                <a:cs typeface="Times"/>
              </a:rPr>
              <a:t>&amp;</a:t>
            </a:r>
            <a:endParaRPr lang="en-US" sz="20000" dirty="0">
              <a:solidFill>
                <a:srgbClr val="E3B63B"/>
              </a:solidFill>
              <a:effectLst>
                <a:outerShdw blurRad="50800" dist="38100" dir="2700000">
                  <a:srgbClr val="000000">
                    <a:alpha val="43000"/>
                  </a:srgbClr>
                </a:outerShdw>
              </a:effectLst>
              <a:latin typeface="Times"/>
              <a:cs typeface="Times"/>
            </a:endParaRPr>
          </a:p>
        </p:txBody>
      </p:sp>
      <p:sp>
        <p:nvSpPr>
          <p:cNvPr id="7" name="TextBox 6"/>
          <p:cNvSpPr txBox="1"/>
          <p:nvPr/>
        </p:nvSpPr>
        <p:spPr>
          <a:xfrm>
            <a:off x="2339752" y="2114560"/>
            <a:ext cx="6423248" cy="2754600"/>
          </a:xfrm>
          <a:prstGeom prst="rect">
            <a:avLst/>
          </a:prstGeom>
          <a:noFill/>
        </p:spPr>
        <p:txBody>
          <a:bodyPr wrap="square" rtlCol="0">
            <a:spAutoFit/>
          </a:bodyPr>
          <a:lstStyle/>
          <a:p>
            <a:r>
              <a:rPr lang="en-US" sz="15500" dirty="0" smtClean="0">
                <a:solidFill>
                  <a:srgbClr val="45187A"/>
                </a:solidFill>
                <a:effectLst>
                  <a:outerShdw blurRad="50800" dist="38100" dir="2700000">
                    <a:srgbClr val="000000">
                      <a:alpha val="43000"/>
                    </a:srgbClr>
                  </a:outerShdw>
                </a:effectLst>
                <a:latin typeface="Cherry Cream Soda"/>
                <a:cs typeface="Cherry Cream Soda"/>
              </a:rPr>
              <a:t>TONE</a:t>
            </a:r>
          </a:p>
          <a:p>
            <a:endParaRPr lang="en-US" dirty="0"/>
          </a:p>
        </p:txBody>
      </p:sp>
      <p:sp>
        <p:nvSpPr>
          <p:cNvPr id="8" name="TextBox 7"/>
          <p:cNvSpPr txBox="1"/>
          <p:nvPr/>
        </p:nvSpPr>
        <p:spPr>
          <a:xfrm>
            <a:off x="477144" y="4385136"/>
            <a:ext cx="8057256" cy="1708160"/>
          </a:xfrm>
          <a:prstGeom prst="rect">
            <a:avLst/>
          </a:prstGeom>
          <a:noFill/>
        </p:spPr>
        <p:txBody>
          <a:bodyPr wrap="square" rtlCol="0">
            <a:spAutoFit/>
          </a:bodyPr>
          <a:lstStyle/>
          <a:p>
            <a:pPr algn="ctr"/>
            <a:r>
              <a:rPr lang="en-US" sz="3500" dirty="0" smtClean="0">
                <a:latin typeface="Cherry Cream Soda"/>
                <a:cs typeface="Cherry Cream Soda"/>
              </a:rPr>
              <a:t>Understanding The Difference Between Commonly Confused Literary Terms </a:t>
            </a:r>
            <a:endParaRPr lang="en-US" sz="3500" dirty="0">
              <a:latin typeface="Cherry Cream Soda"/>
              <a:cs typeface="Cherry Cream Sod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1303982" y="433626"/>
            <a:ext cx="6544618" cy="938719"/>
          </a:xfrm>
          <a:prstGeom prst="rect">
            <a:avLst/>
          </a:prstGeom>
          <a:noFill/>
        </p:spPr>
        <p:txBody>
          <a:bodyPr wrap="square" rtlCol="0">
            <a:spAutoFit/>
          </a:bodyPr>
          <a:lstStyle/>
          <a:p>
            <a:pPr algn="ctr"/>
            <a:r>
              <a:rPr lang="en-US" sz="5500" dirty="0" smtClean="0">
                <a:solidFill>
                  <a:srgbClr val="45187A"/>
                </a:solidFill>
                <a:effectLst>
                  <a:outerShdw blurRad="50800" dist="38100" dir="2700000">
                    <a:srgbClr val="000000">
                      <a:alpha val="43000"/>
                    </a:srgbClr>
                  </a:outerShdw>
                </a:effectLst>
                <a:latin typeface="Cherry Cream Soda"/>
                <a:cs typeface="Cherry Cream Soda"/>
              </a:rPr>
              <a:t>Mood Examples</a:t>
            </a:r>
            <a:endParaRPr lang="en-US" sz="55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8" name="TextBox 7"/>
          <p:cNvSpPr txBox="1"/>
          <p:nvPr/>
        </p:nvSpPr>
        <p:spPr>
          <a:xfrm>
            <a:off x="525016" y="1340768"/>
            <a:ext cx="7791400" cy="1384995"/>
          </a:xfrm>
          <a:prstGeom prst="rect">
            <a:avLst/>
          </a:prstGeom>
          <a:noFill/>
        </p:spPr>
        <p:txBody>
          <a:bodyPr wrap="square" rtlCol="0">
            <a:spAutoFit/>
          </a:bodyPr>
          <a:lstStyle/>
          <a:p>
            <a:pPr marL="173038" indent="-173038" algn="ctr"/>
            <a:r>
              <a:rPr lang="en-US" altLang="ja-JP" sz="2800" dirty="0" smtClean="0">
                <a:solidFill>
                  <a:srgbClr val="006E00"/>
                </a:solidFill>
                <a:latin typeface="Cherry Cream Soda" pitchFamily="2" charset="0"/>
                <a:ea typeface="Cherry Cream Soda" pitchFamily="2" charset="0"/>
              </a:rPr>
              <a:t>Below are a few examples of words you could use to describe the mood of a piece of writing : </a:t>
            </a:r>
            <a:endParaRPr lang="en-US" altLang="ja-JP" sz="2800" dirty="0">
              <a:latin typeface="Cherry Cream Soda" pitchFamily="2" charset="0"/>
              <a:ea typeface="Cherry Cream Soda" pitchFamily="2" charset="0"/>
            </a:endParaRPr>
          </a:p>
        </p:txBody>
      </p:sp>
      <p:sp>
        <p:nvSpPr>
          <p:cNvPr id="6" name="TextBox 5"/>
          <p:cNvSpPr txBox="1"/>
          <p:nvPr/>
        </p:nvSpPr>
        <p:spPr>
          <a:xfrm>
            <a:off x="677416" y="2924944"/>
            <a:ext cx="3174504" cy="3108543"/>
          </a:xfrm>
          <a:prstGeom prst="rect">
            <a:avLst/>
          </a:prstGeom>
          <a:noFill/>
        </p:spPr>
        <p:txBody>
          <a:bodyPr wrap="square" rtlCol="0">
            <a:spAutoFit/>
          </a:bodyPr>
          <a:lstStyle/>
          <a:p>
            <a:pPr marL="173038" indent="-173038"/>
            <a:r>
              <a:rPr lang="en-US" altLang="ja-JP" sz="2800" dirty="0" smtClean="0">
                <a:latin typeface="Cherry Cream Soda" pitchFamily="2" charset="0"/>
                <a:ea typeface="Cherry Cream Soda" pitchFamily="2" charset="0"/>
              </a:rPr>
              <a:t>Cheerful</a:t>
            </a:r>
          </a:p>
          <a:p>
            <a:pPr marL="173038" indent="-173038"/>
            <a:endParaRPr lang="en-US" altLang="ja-JP" sz="2800" dirty="0">
              <a:latin typeface="Cherry Cream Soda" pitchFamily="2" charset="0"/>
              <a:ea typeface="Cherry Cream Soda" pitchFamily="2" charset="0"/>
            </a:endParaRPr>
          </a:p>
          <a:p>
            <a:pPr marL="173038" indent="-173038"/>
            <a:r>
              <a:rPr lang="en-US" altLang="ja-JP" sz="2800" dirty="0" smtClean="0">
                <a:latin typeface="Cherry Cream Soda" pitchFamily="2" charset="0"/>
                <a:ea typeface="Cherry Cream Soda" pitchFamily="2" charset="0"/>
              </a:rPr>
              <a:t>Frightening</a:t>
            </a:r>
          </a:p>
          <a:p>
            <a:pPr marL="173038" indent="-173038"/>
            <a:endParaRPr lang="en-US" altLang="ja-JP" sz="2800" dirty="0">
              <a:latin typeface="Cherry Cream Soda" pitchFamily="2" charset="0"/>
              <a:ea typeface="Cherry Cream Soda" pitchFamily="2" charset="0"/>
            </a:endParaRPr>
          </a:p>
          <a:p>
            <a:pPr marL="173038" indent="-173038"/>
            <a:r>
              <a:rPr lang="en-US" altLang="ja-JP" sz="2800" dirty="0" smtClean="0">
                <a:latin typeface="Cherry Cream Soda" pitchFamily="2" charset="0"/>
                <a:ea typeface="Cherry Cream Soda" pitchFamily="2" charset="0"/>
              </a:rPr>
              <a:t>Romantic</a:t>
            </a:r>
          </a:p>
          <a:p>
            <a:pPr marL="173038" indent="-173038"/>
            <a:endParaRPr lang="en-US" altLang="ja-JP" sz="2800" dirty="0">
              <a:latin typeface="Cherry Cream Soda" pitchFamily="2" charset="0"/>
              <a:ea typeface="Cherry Cream Soda" pitchFamily="2" charset="0"/>
            </a:endParaRPr>
          </a:p>
          <a:p>
            <a:pPr marL="173038" indent="-173038"/>
            <a:r>
              <a:rPr lang="en-US" altLang="ja-JP" sz="2800" dirty="0" smtClean="0">
                <a:latin typeface="Cherry Cream Soda" pitchFamily="2" charset="0"/>
                <a:ea typeface="Cherry Cream Soda" pitchFamily="2" charset="0"/>
              </a:rPr>
              <a:t>Idyllic </a:t>
            </a:r>
            <a:endParaRPr lang="en-US" altLang="ja-JP" sz="3200" dirty="0">
              <a:latin typeface="Cherry Cream Soda" pitchFamily="2" charset="0"/>
              <a:ea typeface="Cherry Cream Soda" pitchFamily="2" charset="0"/>
            </a:endParaRPr>
          </a:p>
        </p:txBody>
      </p:sp>
      <p:pic>
        <p:nvPicPr>
          <p:cNvPr id="7" name="Picture 6" descr="1laugh.png"/>
          <p:cNvPicPr>
            <a:picLocks noChangeAspect="1"/>
          </p:cNvPicPr>
          <p:nvPr/>
        </p:nvPicPr>
        <p:blipFill>
          <a:blip r:embed="rId2"/>
          <a:stretch>
            <a:fillRect/>
          </a:stretch>
        </p:blipFill>
        <p:spPr>
          <a:xfrm>
            <a:off x="5257800" y="2725763"/>
            <a:ext cx="2133600" cy="2133600"/>
          </a:xfrm>
          <a:prstGeom prst="rect">
            <a:avLst/>
          </a:prstGeom>
        </p:spPr>
      </p:pic>
      <p:pic>
        <p:nvPicPr>
          <p:cNvPr id="9" name="Picture 8" descr="2laugh.png"/>
          <p:cNvPicPr>
            <a:picLocks noChangeAspect="1"/>
          </p:cNvPicPr>
          <p:nvPr/>
        </p:nvPicPr>
        <p:blipFill>
          <a:blip r:embed="rId3"/>
          <a:stretch>
            <a:fillRect/>
          </a:stretch>
        </p:blipFill>
        <p:spPr>
          <a:xfrm>
            <a:off x="6796472" y="4336488"/>
            <a:ext cx="2104256" cy="2104256"/>
          </a:xfrm>
          <a:prstGeom prst="rect">
            <a:avLst/>
          </a:prstGeom>
        </p:spPr>
      </p:pic>
      <p:pic>
        <p:nvPicPr>
          <p:cNvPr id="10" name="Picture 9" descr="3laugh.png"/>
          <p:cNvPicPr>
            <a:picLocks noChangeAspect="1"/>
          </p:cNvPicPr>
          <p:nvPr/>
        </p:nvPicPr>
        <p:blipFill>
          <a:blip r:embed="rId4"/>
          <a:stretch>
            <a:fillRect/>
          </a:stretch>
        </p:blipFill>
        <p:spPr>
          <a:xfrm>
            <a:off x="2971800" y="4307144"/>
            <a:ext cx="2844800" cy="2133600"/>
          </a:xfrm>
          <a:prstGeom prst="rect">
            <a:avLst/>
          </a:prstGeom>
        </p:spPr>
      </p:pic>
      <p:sp>
        <p:nvSpPr>
          <p:cNvPr id="12" name="TextBox 11"/>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extLst>
      <p:ext uri="{BB962C8B-B14F-4D97-AF65-F5344CB8AC3E}">
        <p14:creationId xmlns:p14="http://schemas.microsoft.com/office/powerpoint/2010/main" val="2669098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935360" y="433626"/>
            <a:ext cx="7237040" cy="861774"/>
          </a:xfrm>
          <a:prstGeom prst="rect">
            <a:avLst/>
          </a:prstGeom>
          <a:noFill/>
        </p:spPr>
        <p:txBody>
          <a:bodyPr wrap="square" rtlCol="0">
            <a:spAutoFit/>
          </a:bodyPr>
          <a:lstStyle/>
          <a:p>
            <a:pPr algn="ctr"/>
            <a:r>
              <a:rPr lang="en-US" sz="5000" dirty="0" smtClean="0">
                <a:solidFill>
                  <a:srgbClr val="45187A"/>
                </a:solidFill>
                <a:effectLst>
                  <a:outerShdw blurRad="50800" dist="38100" dir="2700000">
                    <a:srgbClr val="000000">
                      <a:alpha val="43000"/>
                    </a:srgbClr>
                  </a:outerShdw>
                </a:effectLst>
                <a:latin typeface="Cherry Cream Soda"/>
                <a:cs typeface="Cherry Cream Soda"/>
              </a:rPr>
              <a:t>How To Find Mood</a:t>
            </a:r>
            <a:endParaRPr lang="en-US" sz="50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2" name="TextBox 1"/>
          <p:cNvSpPr txBox="1"/>
          <p:nvPr/>
        </p:nvSpPr>
        <p:spPr>
          <a:xfrm>
            <a:off x="457200" y="1217474"/>
            <a:ext cx="8151440" cy="1754326"/>
          </a:xfrm>
          <a:prstGeom prst="rect">
            <a:avLst/>
          </a:prstGeom>
          <a:noFill/>
        </p:spPr>
        <p:txBody>
          <a:bodyPr wrap="square" rtlCol="0">
            <a:spAutoFit/>
          </a:bodyPr>
          <a:lstStyle/>
          <a:p>
            <a:pPr algn="ctr"/>
            <a:r>
              <a:rPr lang="en-US" sz="2700" dirty="0" smtClean="0">
                <a:latin typeface="Cherry Cream Soda" pitchFamily="2" charset="0"/>
                <a:ea typeface="Cherry Cream Soda" pitchFamily="2" charset="0"/>
              </a:rPr>
              <a:t>Mood </a:t>
            </a:r>
            <a:r>
              <a:rPr lang="en-US" sz="2700" dirty="0">
                <a:latin typeface="Cherry Cream Soda" pitchFamily="2" charset="0"/>
                <a:ea typeface="Cherry Cream Soda" pitchFamily="2" charset="0"/>
              </a:rPr>
              <a:t>is the emotions that you</a:t>
            </a:r>
            <a:r>
              <a:rPr lang="en-US" sz="2700" dirty="0" smtClean="0">
                <a:latin typeface="Cherry Cream Soda" pitchFamily="2" charset="0"/>
                <a:ea typeface="Cherry Cream Soda" pitchFamily="2" charset="0"/>
              </a:rPr>
              <a:t> </a:t>
            </a:r>
          </a:p>
          <a:p>
            <a:pPr algn="ctr"/>
            <a:r>
              <a:rPr lang="en-US" sz="2700" dirty="0" smtClean="0">
                <a:latin typeface="Cherry Cream Soda" pitchFamily="2" charset="0"/>
                <a:ea typeface="Cherry Cream Soda" pitchFamily="2" charset="0"/>
              </a:rPr>
              <a:t>(</a:t>
            </a:r>
            <a:r>
              <a:rPr lang="en-US" sz="2700" dirty="0">
                <a:latin typeface="Cherry Cream Soda" pitchFamily="2" charset="0"/>
                <a:ea typeface="Cherry Cream Soda" pitchFamily="2" charset="0"/>
              </a:rPr>
              <a:t>the reader) </a:t>
            </a:r>
            <a:r>
              <a:rPr lang="en-US" sz="2700" dirty="0" smtClean="0">
                <a:latin typeface="Cherry Cream Soda" pitchFamily="2" charset="0"/>
                <a:ea typeface="Cherry Cream Soda" pitchFamily="2" charset="0"/>
              </a:rPr>
              <a:t>feel, so to find mood, you need to look at what emotions you are going through as you read the text. </a:t>
            </a:r>
          </a:p>
        </p:txBody>
      </p:sp>
      <p:sp>
        <p:nvSpPr>
          <p:cNvPr id="7" name="TextBox 6"/>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pic>
        <p:nvPicPr>
          <p:cNvPr id="3" name="Picture 2"/>
          <p:cNvPicPr>
            <a:picLocks noChangeAspect="1"/>
          </p:cNvPicPr>
          <p:nvPr/>
        </p:nvPicPr>
        <p:blipFill>
          <a:blip r:embed="rId2"/>
          <a:stretch>
            <a:fillRect/>
          </a:stretch>
        </p:blipFill>
        <p:spPr>
          <a:xfrm>
            <a:off x="2267744" y="3125926"/>
            <a:ext cx="4599488" cy="3039974"/>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1794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381000" y="433626"/>
            <a:ext cx="8382000" cy="707886"/>
          </a:xfrm>
          <a:prstGeom prst="rect">
            <a:avLst/>
          </a:prstGeom>
          <a:noFill/>
        </p:spPr>
        <p:txBody>
          <a:bodyPr wrap="square" rtlCol="0">
            <a:spAutoFit/>
          </a:bodyPr>
          <a:lstStyle/>
          <a:p>
            <a:pPr algn="ctr"/>
            <a:r>
              <a:rPr lang="en-US" sz="4000" dirty="0" smtClean="0">
                <a:solidFill>
                  <a:srgbClr val="45187A"/>
                </a:solidFill>
                <a:effectLst>
                  <a:outerShdw blurRad="50800" dist="38100" dir="2700000">
                    <a:srgbClr val="000000">
                      <a:alpha val="43000"/>
                    </a:srgbClr>
                  </a:outerShdw>
                </a:effectLst>
                <a:latin typeface="Cherry Cream Soda"/>
                <a:cs typeface="Cherry Cream Soda"/>
              </a:rPr>
              <a:t>What Is The Author’s Mood? </a:t>
            </a:r>
            <a:endParaRPr lang="en-US" sz="40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2" name="TextBox 1"/>
          <p:cNvSpPr txBox="1"/>
          <p:nvPr/>
        </p:nvSpPr>
        <p:spPr>
          <a:xfrm>
            <a:off x="228600" y="1119426"/>
            <a:ext cx="8763000" cy="861774"/>
          </a:xfrm>
          <a:prstGeom prst="rect">
            <a:avLst/>
          </a:prstGeom>
          <a:noFill/>
        </p:spPr>
        <p:txBody>
          <a:bodyPr wrap="square" rtlCol="0">
            <a:spAutoFit/>
          </a:bodyPr>
          <a:lstStyle/>
          <a:p>
            <a:pPr algn="ctr"/>
            <a:r>
              <a:rPr lang="en-US" sz="2500" dirty="0" smtClean="0">
                <a:solidFill>
                  <a:srgbClr val="006E00"/>
                </a:solidFill>
                <a:latin typeface="Cherry Cream Soda" pitchFamily="2" charset="0"/>
                <a:ea typeface="Cherry Cream Soda" pitchFamily="2" charset="0"/>
              </a:rPr>
              <a:t>We know the tone of this passage is indifferent and objective, but what is the mood? </a:t>
            </a:r>
          </a:p>
        </p:txBody>
      </p:sp>
      <p:sp>
        <p:nvSpPr>
          <p:cNvPr id="6" name="TextBox 5"/>
          <p:cNvSpPr txBox="1"/>
          <p:nvPr/>
        </p:nvSpPr>
        <p:spPr>
          <a:xfrm>
            <a:off x="539552" y="2057400"/>
            <a:ext cx="7992888" cy="3447098"/>
          </a:xfrm>
          <a:prstGeom prst="rect">
            <a:avLst/>
          </a:prstGeom>
          <a:noFill/>
        </p:spPr>
        <p:txBody>
          <a:bodyPr wrap="square" rtlCol="0">
            <a:spAutoFit/>
          </a:bodyPr>
          <a:lstStyle/>
          <a:p>
            <a:pPr algn="ctr"/>
            <a:r>
              <a:rPr lang="en-US" sz="2500" dirty="0" smtClean="0">
                <a:latin typeface="Cherry Cream Soda" pitchFamily="2" charset="0"/>
                <a:ea typeface="Cherry Cream Soda" pitchFamily="2" charset="0"/>
              </a:rPr>
              <a:t>“Sometimes these things would make Mother and Father really angry and they would shout at me or they would shout at each other.  Sometimes Father would say “Christopher, if you do not behave I swear I shall knock the living daylights out of you,” or Mother would say “Christopher, I am seriously considering putting you in a home” </a:t>
            </a:r>
          </a:p>
          <a:p>
            <a:pPr algn="r"/>
            <a:r>
              <a:rPr lang="en-US" dirty="0" smtClean="0">
                <a:latin typeface="Times New Roman" pitchFamily="18" charset="0"/>
                <a:ea typeface="Cherry Cream Soda" pitchFamily="2" charset="0"/>
                <a:cs typeface="Times New Roman" pitchFamily="18" charset="0"/>
              </a:rPr>
              <a:t>- The Curious Incident Of The Dog In The Night</a:t>
            </a:r>
          </a:p>
        </p:txBody>
      </p:sp>
      <p:sp>
        <p:nvSpPr>
          <p:cNvPr id="7" name="TextBox 6"/>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extLst>
      <p:ext uri="{BB962C8B-B14F-4D97-AF65-F5344CB8AC3E}">
        <p14:creationId xmlns:p14="http://schemas.microsoft.com/office/powerpoint/2010/main" val="931553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381000" y="433626"/>
            <a:ext cx="8382000" cy="707886"/>
          </a:xfrm>
          <a:prstGeom prst="rect">
            <a:avLst/>
          </a:prstGeom>
          <a:noFill/>
        </p:spPr>
        <p:txBody>
          <a:bodyPr wrap="square" rtlCol="0">
            <a:spAutoFit/>
          </a:bodyPr>
          <a:lstStyle/>
          <a:p>
            <a:pPr algn="ctr"/>
            <a:r>
              <a:rPr lang="en-US" sz="4000" dirty="0" smtClean="0">
                <a:solidFill>
                  <a:srgbClr val="45187A"/>
                </a:solidFill>
                <a:effectLst>
                  <a:outerShdw blurRad="50800" dist="38100" dir="2700000">
                    <a:srgbClr val="000000">
                      <a:alpha val="43000"/>
                    </a:srgbClr>
                  </a:outerShdw>
                </a:effectLst>
                <a:latin typeface="Cherry Cream Soda"/>
                <a:cs typeface="Cherry Cream Soda"/>
              </a:rPr>
              <a:t>What Is The </a:t>
            </a:r>
            <a:r>
              <a:rPr lang="en-US" sz="4000" smtClean="0">
                <a:solidFill>
                  <a:srgbClr val="45187A"/>
                </a:solidFill>
                <a:effectLst>
                  <a:outerShdw blurRad="50800" dist="38100" dir="2700000">
                    <a:srgbClr val="000000">
                      <a:alpha val="43000"/>
                    </a:srgbClr>
                  </a:outerShdw>
                </a:effectLst>
                <a:latin typeface="Cherry Cream Soda"/>
                <a:cs typeface="Cherry Cream Soda"/>
              </a:rPr>
              <a:t>Author’s Mood? </a:t>
            </a:r>
            <a:endParaRPr lang="en-US" sz="40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2" name="TextBox 1"/>
          <p:cNvSpPr txBox="1"/>
          <p:nvPr/>
        </p:nvSpPr>
        <p:spPr>
          <a:xfrm>
            <a:off x="381000" y="3505200"/>
            <a:ext cx="8305800" cy="2569935"/>
          </a:xfrm>
          <a:prstGeom prst="rect">
            <a:avLst/>
          </a:prstGeom>
          <a:noFill/>
        </p:spPr>
        <p:txBody>
          <a:bodyPr wrap="square" rtlCol="0">
            <a:spAutoFit/>
          </a:bodyPr>
          <a:lstStyle/>
          <a:p>
            <a:pPr algn="ctr"/>
            <a:r>
              <a:rPr lang="en-US" sz="2300" dirty="0" smtClean="0">
                <a:solidFill>
                  <a:srgbClr val="006E00"/>
                </a:solidFill>
                <a:latin typeface="Cherry Cream Soda" pitchFamily="2" charset="0"/>
                <a:ea typeface="Cherry Cream Soda" pitchFamily="2" charset="0"/>
              </a:rPr>
              <a:t>The mood of this passage is one of horror or shock as the reader is responding emotionally to the terrible things that Christopher’s parents have said to him.  The mood is further amplified by the juxtaposition between Christopher’s tone (complete indifference) to the reader’s emotional reaction to his words (shock and horror).  </a:t>
            </a:r>
          </a:p>
        </p:txBody>
      </p:sp>
      <p:sp>
        <p:nvSpPr>
          <p:cNvPr id="6" name="TextBox 5"/>
          <p:cNvSpPr txBox="1"/>
          <p:nvPr/>
        </p:nvSpPr>
        <p:spPr>
          <a:xfrm>
            <a:off x="457200" y="1229142"/>
            <a:ext cx="8223448" cy="2123658"/>
          </a:xfrm>
          <a:prstGeom prst="rect">
            <a:avLst/>
          </a:prstGeom>
          <a:noFill/>
        </p:spPr>
        <p:txBody>
          <a:bodyPr wrap="square" rtlCol="0">
            <a:spAutoFit/>
          </a:bodyPr>
          <a:lstStyle/>
          <a:p>
            <a:pPr algn="ctr"/>
            <a:r>
              <a:rPr lang="en-US" sz="1900" dirty="0" smtClean="0">
                <a:latin typeface="Cherry Cream Soda" pitchFamily="2" charset="0"/>
                <a:ea typeface="Cherry Cream Soda" pitchFamily="2" charset="0"/>
              </a:rPr>
              <a:t>“Sometimes these things would make Mother and Father really angry and they would shout at me or they would shout at each other.  Sometimes Father would say “Christopher, if you do not behave I swear I shall knock the living daylights out of you,” or Mother would say “Christopher, I am seriously considering putting you in a home” </a:t>
            </a:r>
          </a:p>
          <a:p>
            <a:pPr algn="r"/>
            <a:r>
              <a:rPr lang="en-US" dirty="0" smtClean="0">
                <a:latin typeface="Times New Roman" pitchFamily="18" charset="0"/>
                <a:ea typeface="Cherry Cream Soda" pitchFamily="2" charset="0"/>
                <a:cs typeface="Times New Roman" pitchFamily="18" charset="0"/>
              </a:rPr>
              <a:t>- The Curious Incident Of The Dog In The Night</a:t>
            </a:r>
          </a:p>
        </p:txBody>
      </p:sp>
      <p:sp>
        <p:nvSpPr>
          <p:cNvPr id="7" name="TextBox 6"/>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extLst>
      <p:ext uri="{BB962C8B-B14F-4D97-AF65-F5344CB8AC3E}">
        <p14:creationId xmlns:p14="http://schemas.microsoft.com/office/powerpoint/2010/main" val="931553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381000" y="433626"/>
            <a:ext cx="8382000" cy="1092607"/>
          </a:xfrm>
          <a:prstGeom prst="rect">
            <a:avLst/>
          </a:prstGeom>
          <a:noFill/>
        </p:spPr>
        <p:txBody>
          <a:bodyPr wrap="square" rtlCol="0">
            <a:spAutoFit/>
          </a:bodyPr>
          <a:lstStyle/>
          <a:p>
            <a:pPr algn="ctr"/>
            <a:r>
              <a:rPr lang="en-US" sz="6500" dirty="0" smtClean="0">
                <a:solidFill>
                  <a:srgbClr val="45187A"/>
                </a:solidFill>
                <a:effectLst>
                  <a:outerShdw blurRad="50800" dist="38100" dir="2700000">
                    <a:srgbClr val="000000">
                      <a:alpha val="43000"/>
                    </a:srgbClr>
                  </a:outerShdw>
                </a:effectLst>
                <a:latin typeface="Cherry Cream Soda"/>
                <a:cs typeface="Cherry Cream Soda"/>
              </a:rPr>
              <a:t>Recap</a:t>
            </a:r>
            <a:endParaRPr lang="en-US" sz="65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2" name="TextBox 1"/>
          <p:cNvSpPr txBox="1"/>
          <p:nvPr/>
        </p:nvSpPr>
        <p:spPr>
          <a:xfrm>
            <a:off x="611560" y="1524000"/>
            <a:ext cx="8151440" cy="1384995"/>
          </a:xfrm>
          <a:prstGeom prst="rect">
            <a:avLst/>
          </a:prstGeom>
          <a:noFill/>
        </p:spPr>
        <p:txBody>
          <a:bodyPr wrap="square" rtlCol="0">
            <a:spAutoFit/>
          </a:bodyPr>
          <a:lstStyle/>
          <a:p>
            <a:pPr marL="173038" indent="-173038"/>
            <a:r>
              <a:rPr lang="en-US" sz="2800" dirty="0" smtClean="0">
                <a:solidFill>
                  <a:srgbClr val="006E00"/>
                </a:solidFill>
                <a:latin typeface="Cherry Cream Soda" pitchFamily="2" charset="0"/>
                <a:ea typeface="Cherry Cream Soda" pitchFamily="2" charset="0"/>
              </a:rPr>
              <a:t>Tone - </a:t>
            </a:r>
            <a:r>
              <a:rPr lang="en-US" sz="2800" dirty="0" smtClean="0">
                <a:latin typeface="Cherry Cream Soda" pitchFamily="2" charset="0"/>
                <a:ea typeface="Cherry Cream Soda" pitchFamily="2" charset="0"/>
              </a:rPr>
              <a:t>the </a:t>
            </a:r>
            <a:r>
              <a:rPr lang="en-US" sz="2800" u="sng" dirty="0" smtClean="0">
                <a:latin typeface="Cherry Cream Soda" pitchFamily="2" charset="0"/>
                <a:ea typeface="Cherry Cream Soda" pitchFamily="2" charset="0"/>
              </a:rPr>
              <a:t>AUTHOR</a:t>
            </a:r>
            <a:r>
              <a:rPr lang="en-US" altLang="en-US" sz="2800" u="sng" dirty="0" smtClean="0">
                <a:latin typeface="Cherry Cream Soda" pitchFamily="2" charset="0"/>
                <a:ea typeface="Cherry Cream Soda" pitchFamily="2" charset="0"/>
              </a:rPr>
              <a:t>’</a:t>
            </a:r>
            <a:r>
              <a:rPr lang="en-US" altLang="ja-JP" sz="2800" u="sng" dirty="0" smtClean="0">
                <a:latin typeface="Cherry Cream Soda" pitchFamily="2" charset="0"/>
                <a:ea typeface="Cherry Cream Soda" pitchFamily="2" charset="0"/>
              </a:rPr>
              <a:t>S</a:t>
            </a:r>
            <a:r>
              <a:rPr lang="en-US" altLang="ja-JP" sz="2800" dirty="0" smtClean="0">
                <a:latin typeface="Cherry Cream Soda" pitchFamily="2" charset="0"/>
                <a:ea typeface="Cherry Cream Soda" pitchFamily="2" charset="0"/>
              </a:rPr>
              <a:t> or </a:t>
            </a:r>
            <a:r>
              <a:rPr lang="en-US" altLang="ja-JP" sz="2800" u="sng" dirty="0" smtClean="0">
                <a:latin typeface="Cherry Cream Soda" pitchFamily="2" charset="0"/>
                <a:ea typeface="Cherry Cream Soda" pitchFamily="2" charset="0"/>
              </a:rPr>
              <a:t>NARRATOR’S </a:t>
            </a:r>
          </a:p>
          <a:p>
            <a:pPr marL="173038" indent="-173038"/>
            <a:r>
              <a:rPr lang="en-US" altLang="ja-JP" sz="2800" dirty="0" smtClean="0">
                <a:latin typeface="Cherry Cream Soda" pitchFamily="2" charset="0"/>
                <a:ea typeface="Cherry Cream Soda" pitchFamily="2" charset="0"/>
              </a:rPr>
              <a:t>attitude towards the audience, the </a:t>
            </a:r>
          </a:p>
          <a:p>
            <a:pPr marL="173038" indent="-173038"/>
            <a:r>
              <a:rPr lang="en-US" altLang="ja-JP" sz="2800" dirty="0" smtClean="0">
                <a:latin typeface="Cherry Cream Soda" pitchFamily="2" charset="0"/>
                <a:ea typeface="Cherry Cream Soda" pitchFamily="2" charset="0"/>
              </a:rPr>
              <a:t>subject, or characters.</a:t>
            </a:r>
            <a:endParaRPr lang="en-US" sz="2800" dirty="0" smtClean="0">
              <a:solidFill>
                <a:srgbClr val="006E00"/>
              </a:solidFill>
              <a:latin typeface="Cherry Cream Soda" pitchFamily="2" charset="0"/>
              <a:ea typeface="Cherry Cream Soda" pitchFamily="2" charset="0"/>
            </a:endParaRPr>
          </a:p>
        </p:txBody>
      </p:sp>
      <p:sp>
        <p:nvSpPr>
          <p:cNvPr id="6" name="TextBox 5"/>
          <p:cNvSpPr txBox="1"/>
          <p:nvPr/>
        </p:nvSpPr>
        <p:spPr>
          <a:xfrm>
            <a:off x="609600" y="3505200"/>
            <a:ext cx="8382000" cy="1384995"/>
          </a:xfrm>
          <a:prstGeom prst="rect">
            <a:avLst/>
          </a:prstGeom>
          <a:noFill/>
        </p:spPr>
        <p:txBody>
          <a:bodyPr wrap="square" rtlCol="0">
            <a:spAutoFit/>
          </a:bodyPr>
          <a:lstStyle/>
          <a:p>
            <a:pPr marL="173038" indent="-173038"/>
            <a:r>
              <a:rPr lang="en-US" sz="2800" dirty="0" smtClean="0">
                <a:solidFill>
                  <a:srgbClr val="006E00"/>
                </a:solidFill>
                <a:latin typeface="Cherry Cream Soda" pitchFamily="2" charset="0"/>
                <a:ea typeface="Cherry Cream Soda" pitchFamily="2" charset="0"/>
              </a:rPr>
              <a:t>Mood - </a:t>
            </a:r>
            <a:r>
              <a:rPr lang="en-US" sz="2800" dirty="0" smtClean="0">
                <a:latin typeface="Cherry Cream Soda" pitchFamily="2" charset="0"/>
                <a:ea typeface="Cherry Cream Soda" pitchFamily="2" charset="0"/>
              </a:rPr>
              <a:t>the emotion that the READERS</a:t>
            </a:r>
          </a:p>
          <a:p>
            <a:pPr marL="173038" indent="-173038"/>
            <a:r>
              <a:rPr lang="en-US" sz="2800" dirty="0" smtClean="0">
                <a:latin typeface="Cherry Cream Soda" pitchFamily="2" charset="0"/>
                <a:ea typeface="Cherry Cream Soda" pitchFamily="2" charset="0"/>
              </a:rPr>
              <a:t>feel while reading about the subject.  </a:t>
            </a:r>
            <a:endParaRPr lang="en-US" altLang="ja-JP" sz="3200" dirty="0" smtClean="0">
              <a:latin typeface="Cherry Cream Soda" pitchFamily="2" charset="0"/>
              <a:ea typeface="Cherry Cream Soda" pitchFamily="2" charset="0"/>
            </a:endParaRPr>
          </a:p>
          <a:p>
            <a:r>
              <a:rPr lang="en-US" sz="2800" dirty="0" smtClean="0">
                <a:solidFill>
                  <a:srgbClr val="006E00"/>
                </a:solidFill>
                <a:latin typeface="Cherry Cream Soda" pitchFamily="2" charset="0"/>
                <a:ea typeface="Cherry Cream Soda" pitchFamily="2" charset="0"/>
              </a:rPr>
              <a:t> </a:t>
            </a:r>
          </a:p>
        </p:txBody>
      </p:sp>
      <p:pic>
        <p:nvPicPr>
          <p:cNvPr id="7" name="Picture 6" descr="1.png"/>
          <p:cNvPicPr>
            <a:picLocks noChangeAspect="1"/>
          </p:cNvPicPr>
          <p:nvPr/>
        </p:nvPicPr>
        <p:blipFill>
          <a:blip r:embed="rId2"/>
          <a:stretch>
            <a:fillRect/>
          </a:stretch>
        </p:blipFill>
        <p:spPr>
          <a:xfrm>
            <a:off x="5562600" y="3581400"/>
            <a:ext cx="3886200" cy="3886200"/>
          </a:xfrm>
          <a:prstGeom prst="rect">
            <a:avLst/>
          </a:prstGeom>
        </p:spPr>
      </p:pic>
      <p:sp>
        <p:nvSpPr>
          <p:cNvPr id="8" name="TextBox 7"/>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extLst>
      <p:ext uri="{BB962C8B-B14F-4D97-AF65-F5344CB8AC3E}">
        <p14:creationId xmlns:p14="http://schemas.microsoft.com/office/powerpoint/2010/main" val="1700150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595064" y="433626"/>
            <a:ext cx="8153400" cy="861774"/>
          </a:xfrm>
          <a:prstGeom prst="rect">
            <a:avLst/>
          </a:prstGeom>
          <a:noFill/>
        </p:spPr>
        <p:txBody>
          <a:bodyPr wrap="square" rtlCol="0">
            <a:spAutoFit/>
          </a:bodyPr>
          <a:lstStyle/>
          <a:p>
            <a:pPr algn="ctr"/>
            <a:r>
              <a:rPr lang="en-US" sz="5000" dirty="0" smtClean="0">
                <a:solidFill>
                  <a:srgbClr val="0000AD"/>
                </a:solidFill>
                <a:latin typeface="Cherry Cream Soda"/>
                <a:cs typeface="Cherry Cream Soda"/>
              </a:rPr>
              <a:t>Terms of Use</a:t>
            </a:r>
            <a:endParaRPr lang="en-US" sz="5000" dirty="0">
              <a:solidFill>
                <a:srgbClr val="0000AD"/>
              </a:solidFill>
              <a:latin typeface="Cherry Cream Soda"/>
              <a:cs typeface="Cherry Cream Soda"/>
            </a:endParaRPr>
          </a:p>
        </p:txBody>
      </p:sp>
      <p:sp>
        <p:nvSpPr>
          <p:cNvPr id="2" name="TextBox 1"/>
          <p:cNvSpPr txBox="1"/>
          <p:nvPr/>
        </p:nvSpPr>
        <p:spPr>
          <a:xfrm>
            <a:off x="622176" y="1295400"/>
            <a:ext cx="7766248" cy="4832093"/>
          </a:xfrm>
          <a:prstGeom prst="rect">
            <a:avLst/>
          </a:prstGeom>
          <a:noFill/>
        </p:spPr>
        <p:txBody>
          <a:bodyPr wrap="square" rtlCol="0">
            <a:spAutoFit/>
          </a:bodyPr>
          <a:lstStyle/>
          <a:p>
            <a:pPr algn="ctr"/>
            <a:r>
              <a:rPr lang="en-US" sz="2800" dirty="0"/>
              <a:t>The original purchaser of this document is granted permission to copy for teaching purposes only. If you are NOT the original purchaser, please download the item from my store before making any copies. Redistributing, editing, selling, or posting this item or any part thereof on the Internet are strictly prohibited without first gaining permission from the author. Violations are subject to the penalties of the Digital Millennium Copyright Act. Please contact me at </a:t>
            </a:r>
            <a:r>
              <a:rPr lang="en-US" sz="2800" dirty="0" err="1"/>
              <a:t>prestoplans@gmail.com</a:t>
            </a:r>
            <a:r>
              <a:rPr lang="en-US" sz="2800" dirty="0"/>
              <a:t> if you wish to be granted special permission. </a:t>
            </a:r>
          </a:p>
        </p:txBody>
      </p:sp>
      <p:sp>
        <p:nvSpPr>
          <p:cNvPr id="6" name="TextBox 5"/>
          <p:cNvSpPr txBox="1"/>
          <p:nvPr/>
        </p:nvSpPr>
        <p:spPr>
          <a:xfrm>
            <a:off x="539552" y="6165304"/>
            <a:ext cx="1080120"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176042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1303982" y="433626"/>
            <a:ext cx="6544618" cy="861774"/>
          </a:xfrm>
          <a:prstGeom prst="rect">
            <a:avLst/>
          </a:prstGeom>
          <a:noFill/>
        </p:spPr>
        <p:txBody>
          <a:bodyPr wrap="square" rtlCol="0">
            <a:spAutoFit/>
          </a:bodyPr>
          <a:lstStyle/>
          <a:p>
            <a:pPr algn="ctr"/>
            <a:r>
              <a:rPr lang="en-US" sz="5000" dirty="0" smtClean="0">
                <a:solidFill>
                  <a:srgbClr val="45187A"/>
                </a:solidFill>
                <a:effectLst>
                  <a:outerShdw blurRad="50800" dist="38100" dir="2700000">
                    <a:srgbClr val="000000">
                      <a:alpha val="43000"/>
                    </a:srgbClr>
                  </a:outerShdw>
                </a:effectLst>
                <a:latin typeface="Cherry Cream Soda"/>
                <a:cs typeface="Cherry Cream Soda"/>
              </a:rPr>
              <a:t>Mood or Tone?</a:t>
            </a:r>
            <a:endParaRPr lang="en-US" sz="50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8" name="TextBox 7"/>
          <p:cNvSpPr txBox="1"/>
          <p:nvPr/>
        </p:nvSpPr>
        <p:spPr>
          <a:xfrm>
            <a:off x="755576" y="1543883"/>
            <a:ext cx="4197424" cy="4247317"/>
          </a:xfrm>
          <a:prstGeom prst="rect">
            <a:avLst/>
          </a:prstGeom>
          <a:noFill/>
        </p:spPr>
        <p:txBody>
          <a:bodyPr wrap="square" rtlCol="0">
            <a:spAutoFit/>
          </a:bodyPr>
          <a:lstStyle/>
          <a:p>
            <a:pPr algn="ctr"/>
            <a:r>
              <a:rPr lang="en-US" sz="3000" dirty="0" smtClean="0">
                <a:solidFill>
                  <a:srgbClr val="008000"/>
                </a:solidFill>
                <a:latin typeface="Cherry Cream Soda"/>
                <a:cs typeface="Cherry Cream Soda"/>
              </a:rPr>
              <a:t>Mood and tone are literary elements that are often confused or mixed up by students.</a:t>
            </a:r>
          </a:p>
          <a:p>
            <a:pPr algn="ctr"/>
            <a:endParaRPr lang="en-US" sz="3000" dirty="0" smtClean="0">
              <a:solidFill>
                <a:srgbClr val="008000"/>
              </a:solidFill>
              <a:latin typeface="Cherry Cream Soda"/>
              <a:cs typeface="Cherry Cream Soda"/>
            </a:endParaRPr>
          </a:p>
          <a:p>
            <a:pPr algn="ctr"/>
            <a:r>
              <a:rPr lang="en-US" sz="3000" dirty="0" smtClean="0">
                <a:latin typeface="Cherry Cream Soda"/>
                <a:cs typeface="Cherry Cream Soda"/>
              </a:rPr>
              <a:t>Do you know the difference? </a:t>
            </a:r>
            <a:endParaRPr lang="en-US" sz="3000" dirty="0">
              <a:latin typeface="Cherry Cream Soda"/>
              <a:cs typeface="Cherry Cream Soda"/>
            </a:endParaRPr>
          </a:p>
        </p:txBody>
      </p:sp>
      <p:pic>
        <p:nvPicPr>
          <p:cNvPr id="6" name="Picture 5" descr="1confuse.png"/>
          <p:cNvPicPr>
            <a:picLocks noChangeAspect="1"/>
          </p:cNvPicPr>
          <p:nvPr/>
        </p:nvPicPr>
        <p:blipFill>
          <a:blip r:embed="rId2"/>
          <a:stretch>
            <a:fillRect/>
          </a:stretch>
        </p:blipFill>
        <p:spPr>
          <a:xfrm>
            <a:off x="4802029" y="1318677"/>
            <a:ext cx="4113371" cy="5615523"/>
          </a:xfrm>
          <a:prstGeom prst="rect">
            <a:avLst/>
          </a:prstGeom>
        </p:spPr>
      </p:pic>
      <p:sp>
        <p:nvSpPr>
          <p:cNvPr id="7" name="TextBox 6"/>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1303982" y="228600"/>
            <a:ext cx="6544618" cy="1092607"/>
          </a:xfrm>
          <a:prstGeom prst="rect">
            <a:avLst/>
          </a:prstGeom>
          <a:noFill/>
        </p:spPr>
        <p:txBody>
          <a:bodyPr wrap="square" rtlCol="0">
            <a:spAutoFit/>
          </a:bodyPr>
          <a:lstStyle/>
          <a:p>
            <a:pPr algn="ctr"/>
            <a:r>
              <a:rPr lang="en-US" sz="6500" dirty="0" smtClean="0">
                <a:solidFill>
                  <a:srgbClr val="45187A"/>
                </a:solidFill>
                <a:effectLst>
                  <a:outerShdw blurRad="50800" dist="38100" dir="2700000">
                    <a:srgbClr val="000000">
                      <a:alpha val="43000"/>
                    </a:srgbClr>
                  </a:outerShdw>
                </a:effectLst>
                <a:latin typeface="Cherry Cream Soda"/>
                <a:cs typeface="Cherry Cream Soda"/>
              </a:rPr>
              <a:t>Tone</a:t>
            </a:r>
            <a:endParaRPr lang="en-US" sz="65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8" name="TextBox 7"/>
          <p:cNvSpPr txBox="1"/>
          <p:nvPr/>
        </p:nvSpPr>
        <p:spPr>
          <a:xfrm>
            <a:off x="457200" y="1219200"/>
            <a:ext cx="8367464" cy="1754327"/>
          </a:xfrm>
          <a:prstGeom prst="rect">
            <a:avLst/>
          </a:prstGeom>
          <a:noFill/>
        </p:spPr>
        <p:txBody>
          <a:bodyPr wrap="square" rtlCol="0">
            <a:spAutoFit/>
          </a:bodyPr>
          <a:lstStyle/>
          <a:p>
            <a:pPr marL="173038" indent="-173038"/>
            <a:r>
              <a:rPr lang="en-US" sz="2600" dirty="0">
                <a:solidFill>
                  <a:srgbClr val="006E00"/>
                </a:solidFill>
                <a:latin typeface="Cherry Cream Soda" pitchFamily="2" charset="0"/>
                <a:ea typeface="Cherry Cream Soda" pitchFamily="2" charset="0"/>
              </a:rPr>
              <a:t>Tone </a:t>
            </a:r>
            <a:r>
              <a:rPr lang="en-US" sz="2600" dirty="0">
                <a:latin typeface="Cherry Cream Soda" pitchFamily="2" charset="0"/>
                <a:ea typeface="Cherry Cream Soda" pitchFamily="2" charset="0"/>
              </a:rPr>
              <a:t>is the </a:t>
            </a:r>
            <a:r>
              <a:rPr lang="en-US" sz="2600" u="sng" dirty="0" smtClean="0">
                <a:latin typeface="Cherry Cream Soda" pitchFamily="2" charset="0"/>
                <a:ea typeface="Cherry Cream Soda" pitchFamily="2" charset="0"/>
              </a:rPr>
              <a:t>AUTHOR</a:t>
            </a:r>
            <a:r>
              <a:rPr lang="en-US" altLang="en-US" sz="2600" u="sng" dirty="0" smtClean="0">
                <a:latin typeface="Cherry Cream Soda" pitchFamily="2" charset="0"/>
                <a:ea typeface="Cherry Cream Soda" pitchFamily="2" charset="0"/>
              </a:rPr>
              <a:t>’</a:t>
            </a:r>
            <a:r>
              <a:rPr lang="en-US" altLang="ja-JP" sz="2600" u="sng" dirty="0" smtClean="0">
                <a:latin typeface="Cherry Cream Soda" pitchFamily="2" charset="0"/>
                <a:ea typeface="Cherry Cream Soda" pitchFamily="2" charset="0"/>
              </a:rPr>
              <a:t>S</a:t>
            </a:r>
            <a:r>
              <a:rPr lang="en-US" altLang="ja-JP" sz="2600" dirty="0" smtClean="0">
                <a:latin typeface="Cherry Cream Soda" pitchFamily="2" charset="0"/>
                <a:ea typeface="Cherry Cream Soda" pitchFamily="2" charset="0"/>
              </a:rPr>
              <a:t> or </a:t>
            </a:r>
            <a:r>
              <a:rPr lang="en-US" altLang="ja-JP" sz="2600" u="sng" dirty="0" smtClean="0">
                <a:latin typeface="Cherry Cream Soda" pitchFamily="2" charset="0"/>
                <a:ea typeface="Cherry Cream Soda" pitchFamily="2" charset="0"/>
              </a:rPr>
              <a:t>NARRATOR’S </a:t>
            </a:r>
          </a:p>
          <a:p>
            <a:pPr marL="173038" indent="-173038"/>
            <a:r>
              <a:rPr lang="en-US" altLang="ja-JP" sz="2600" dirty="0" smtClean="0">
                <a:latin typeface="Cherry Cream Soda" pitchFamily="2" charset="0"/>
                <a:ea typeface="Cherry Cream Soda" pitchFamily="2" charset="0"/>
              </a:rPr>
              <a:t>attitude towards the </a:t>
            </a:r>
            <a:r>
              <a:rPr lang="en-US" altLang="ja-JP" sz="2600" dirty="0">
                <a:latin typeface="Cherry Cream Soda" pitchFamily="2" charset="0"/>
                <a:ea typeface="Cherry Cream Soda" pitchFamily="2" charset="0"/>
              </a:rPr>
              <a:t>audience, the</a:t>
            </a:r>
            <a:r>
              <a:rPr lang="en-US" altLang="ja-JP" sz="2600" dirty="0" smtClean="0">
                <a:latin typeface="Cherry Cream Soda" pitchFamily="2" charset="0"/>
                <a:ea typeface="Cherry Cream Soda" pitchFamily="2" charset="0"/>
              </a:rPr>
              <a:t> subject,</a:t>
            </a:r>
          </a:p>
          <a:p>
            <a:pPr marL="173038" indent="-173038"/>
            <a:r>
              <a:rPr lang="en-US" altLang="ja-JP" sz="2600" dirty="0" smtClean="0">
                <a:latin typeface="Cherry Cream Soda" pitchFamily="2" charset="0"/>
                <a:ea typeface="Cherry Cream Soda" pitchFamily="2" charset="0"/>
              </a:rPr>
              <a:t>or characters. The tone </a:t>
            </a:r>
            <a:r>
              <a:rPr lang="en-US" altLang="ja-JP" sz="2600" i="1" dirty="0" smtClean="0">
                <a:latin typeface="Cherry Cream Soda" pitchFamily="2" charset="0"/>
                <a:ea typeface="Cherry Cream Soda" pitchFamily="2" charset="0"/>
              </a:rPr>
              <a:t>influences </a:t>
            </a:r>
            <a:r>
              <a:rPr lang="en-US" altLang="ja-JP" sz="2600" dirty="0" smtClean="0">
                <a:latin typeface="Cherry Cream Soda" pitchFamily="2" charset="0"/>
                <a:ea typeface="Cherry Cream Soda" pitchFamily="2" charset="0"/>
              </a:rPr>
              <a:t>the story’s </a:t>
            </a:r>
          </a:p>
          <a:p>
            <a:pPr marL="173038" indent="-173038"/>
            <a:r>
              <a:rPr lang="en-US" altLang="ja-JP" sz="2600" dirty="0" smtClean="0">
                <a:latin typeface="Cherry Cream Soda" pitchFamily="2" charset="0"/>
                <a:ea typeface="Cherry Cream Soda" pitchFamily="2" charset="0"/>
              </a:rPr>
              <a:t>mood /atmosphere.</a:t>
            </a:r>
            <a:endParaRPr lang="en-US" altLang="ja-JP" sz="2600" dirty="0">
              <a:latin typeface="Cherry Cream Soda" pitchFamily="2" charset="0"/>
              <a:ea typeface="Cherry Cream Soda" pitchFamily="2" charset="0"/>
            </a:endParaRPr>
          </a:p>
        </p:txBody>
      </p:sp>
      <p:sp>
        <p:nvSpPr>
          <p:cNvPr id="7" name="TextBox 6"/>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pic>
        <p:nvPicPr>
          <p:cNvPr id="2" name="Picture 1"/>
          <p:cNvPicPr>
            <a:picLocks noChangeAspect="1"/>
          </p:cNvPicPr>
          <p:nvPr/>
        </p:nvPicPr>
        <p:blipFill>
          <a:blip r:embed="rId2"/>
          <a:stretch>
            <a:fillRect/>
          </a:stretch>
        </p:blipFill>
        <p:spPr>
          <a:xfrm>
            <a:off x="2339752" y="2852936"/>
            <a:ext cx="4966721" cy="39857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5275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1303982" y="433626"/>
            <a:ext cx="6544618" cy="938719"/>
          </a:xfrm>
          <a:prstGeom prst="rect">
            <a:avLst/>
          </a:prstGeom>
          <a:noFill/>
        </p:spPr>
        <p:txBody>
          <a:bodyPr wrap="square" rtlCol="0">
            <a:spAutoFit/>
          </a:bodyPr>
          <a:lstStyle/>
          <a:p>
            <a:pPr algn="ctr"/>
            <a:r>
              <a:rPr lang="en-US" sz="5500" dirty="0" smtClean="0">
                <a:solidFill>
                  <a:srgbClr val="45187A"/>
                </a:solidFill>
                <a:effectLst>
                  <a:outerShdw blurRad="50800" dist="38100" dir="2700000">
                    <a:srgbClr val="000000">
                      <a:alpha val="43000"/>
                    </a:srgbClr>
                  </a:outerShdw>
                </a:effectLst>
                <a:latin typeface="Cherry Cream Soda"/>
                <a:cs typeface="Cherry Cream Soda"/>
              </a:rPr>
              <a:t>Tone Examples</a:t>
            </a:r>
            <a:endParaRPr lang="en-US" sz="55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8" name="TextBox 7"/>
          <p:cNvSpPr txBox="1"/>
          <p:nvPr/>
        </p:nvSpPr>
        <p:spPr>
          <a:xfrm>
            <a:off x="525016" y="1340768"/>
            <a:ext cx="8223448" cy="954107"/>
          </a:xfrm>
          <a:prstGeom prst="rect">
            <a:avLst/>
          </a:prstGeom>
          <a:noFill/>
        </p:spPr>
        <p:txBody>
          <a:bodyPr wrap="square" rtlCol="0">
            <a:spAutoFit/>
          </a:bodyPr>
          <a:lstStyle/>
          <a:p>
            <a:pPr marL="173038" indent="-173038"/>
            <a:r>
              <a:rPr lang="en-US" altLang="ja-JP" sz="2800" dirty="0" smtClean="0">
                <a:solidFill>
                  <a:srgbClr val="006E00"/>
                </a:solidFill>
                <a:latin typeface="Cherry Cream Soda" pitchFamily="2" charset="0"/>
                <a:ea typeface="Cherry Cream Soda" pitchFamily="2" charset="0"/>
              </a:rPr>
              <a:t>Below are a few examples of words you could use to describe an author’s tone: </a:t>
            </a:r>
            <a:endParaRPr lang="en-US" altLang="ja-JP" sz="3200" dirty="0">
              <a:latin typeface="Cherry Cream Soda" pitchFamily="2" charset="0"/>
              <a:ea typeface="Cherry Cream Soda" pitchFamily="2" charset="0"/>
            </a:endParaRPr>
          </a:p>
        </p:txBody>
      </p:sp>
      <p:sp>
        <p:nvSpPr>
          <p:cNvPr id="6" name="TextBox 5"/>
          <p:cNvSpPr txBox="1"/>
          <p:nvPr/>
        </p:nvSpPr>
        <p:spPr>
          <a:xfrm>
            <a:off x="677416" y="2348880"/>
            <a:ext cx="3174504" cy="3970318"/>
          </a:xfrm>
          <a:prstGeom prst="rect">
            <a:avLst/>
          </a:prstGeom>
          <a:noFill/>
        </p:spPr>
        <p:txBody>
          <a:bodyPr wrap="square" rtlCol="0">
            <a:spAutoFit/>
          </a:bodyPr>
          <a:lstStyle/>
          <a:p>
            <a:pPr marL="173038" indent="-173038"/>
            <a:r>
              <a:rPr lang="en-US" altLang="ja-JP" sz="2800" dirty="0" smtClean="0">
                <a:latin typeface="Cherry Cream Soda" pitchFamily="2" charset="0"/>
                <a:ea typeface="Cherry Cream Soda" pitchFamily="2" charset="0"/>
              </a:rPr>
              <a:t>Cynical </a:t>
            </a:r>
          </a:p>
          <a:p>
            <a:pPr marL="173038" indent="-173038"/>
            <a:endParaRPr lang="en-US" altLang="ja-JP" sz="2800" dirty="0">
              <a:latin typeface="Cherry Cream Soda" pitchFamily="2" charset="0"/>
              <a:ea typeface="Cherry Cream Soda" pitchFamily="2" charset="0"/>
            </a:endParaRPr>
          </a:p>
          <a:p>
            <a:pPr marL="173038" indent="-173038"/>
            <a:r>
              <a:rPr lang="en-US" altLang="ja-JP" sz="2800" dirty="0" smtClean="0">
                <a:latin typeface="Cherry Cream Soda" pitchFamily="2" charset="0"/>
                <a:ea typeface="Cherry Cream Soda" pitchFamily="2" charset="0"/>
              </a:rPr>
              <a:t>Sympathetic </a:t>
            </a:r>
          </a:p>
          <a:p>
            <a:pPr marL="173038" indent="-173038"/>
            <a:endParaRPr lang="en-US" altLang="ja-JP" sz="2800" dirty="0" smtClean="0">
              <a:latin typeface="Cherry Cream Soda" pitchFamily="2" charset="0"/>
              <a:ea typeface="Cherry Cream Soda" pitchFamily="2" charset="0"/>
            </a:endParaRPr>
          </a:p>
          <a:p>
            <a:pPr marL="173038" indent="-173038"/>
            <a:r>
              <a:rPr lang="en-US" altLang="ja-JP" sz="2800" dirty="0" smtClean="0">
                <a:latin typeface="Cherry Cream Soda" pitchFamily="2" charset="0"/>
                <a:ea typeface="Cherry Cream Soda" pitchFamily="2" charset="0"/>
              </a:rPr>
              <a:t>Approving</a:t>
            </a:r>
          </a:p>
          <a:p>
            <a:pPr marL="173038" indent="-173038"/>
            <a:endParaRPr lang="en-US" altLang="ja-JP" sz="2800" dirty="0">
              <a:latin typeface="Cherry Cream Soda" pitchFamily="2" charset="0"/>
              <a:ea typeface="Cherry Cream Soda" pitchFamily="2" charset="0"/>
            </a:endParaRPr>
          </a:p>
          <a:p>
            <a:pPr marL="173038" indent="-173038"/>
            <a:r>
              <a:rPr lang="en-US" altLang="ja-JP" sz="2800" dirty="0" smtClean="0">
                <a:latin typeface="Cherry Cream Soda" pitchFamily="2" charset="0"/>
                <a:ea typeface="Cherry Cream Soda" pitchFamily="2" charset="0"/>
              </a:rPr>
              <a:t>Sarcastic </a:t>
            </a:r>
          </a:p>
          <a:p>
            <a:pPr marL="173038" indent="-173038"/>
            <a:endParaRPr lang="en-US" altLang="ja-JP" sz="2800" dirty="0" smtClean="0">
              <a:latin typeface="Cherry Cream Soda" pitchFamily="2" charset="0"/>
              <a:ea typeface="Cherry Cream Soda" pitchFamily="2" charset="0"/>
            </a:endParaRPr>
          </a:p>
          <a:p>
            <a:pPr marL="173038" indent="-173038"/>
            <a:r>
              <a:rPr lang="en-US" altLang="ja-JP" sz="2800" dirty="0" smtClean="0">
                <a:latin typeface="Cherry Cream Soda" pitchFamily="2" charset="0"/>
                <a:ea typeface="Cherry Cream Soda" pitchFamily="2" charset="0"/>
              </a:rPr>
              <a:t>Objective</a:t>
            </a:r>
            <a:endParaRPr lang="en-US" altLang="ja-JP" sz="3200" dirty="0">
              <a:latin typeface="Cherry Cream Soda" pitchFamily="2" charset="0"/>
              <a:ea typeface="Cherry Cream Soda" pitchFamily="2" charset="0"/>
            </a:endParaRPr>
          </a:p>
        </p:txBody>
      </p:sp>
      <p:pic>
        <p:nvPicPr>
          <p:cNvPr id="7" name="Picture 6" descr="1.png"/>
          <p:cNvPicPr>
            <a:picLocks noChangeAspect="1"/>
          </p:cNvPicPr>
          <p:nvPr/>
        </p:nvPicPr>
        <p:blipFill>
          <a:blip r:embed="rId2"/>
          <a:stretch>
            <a:fillRect/>
          </a:stretch>
        </p:blipFill>
        <p:spPr>
          <a:xfrm>
            <a:off x="3491880" y="3034680"/>
            <a:ext cx="4509120" cy="4509120"/>
          </a:xfrm>
          <a:prstGeom prst="rect">
            <a:avLst/>
          </a:prstGeom>
        </p:spPr>
      </p:pic>
      <p:sp>
        <p:nvSpPr>
          <p:cNvPr id="10" name="TextBox 9"/>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extLst>
      <p:ext uri="{BB962C8B-B14F-4D97-AF65-F5344CB8AC3E}">
        <p14:creationId xmlns:p14="http://schemas.microsoft.com/office/powerpoint/2010/main" val="2802117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1303982" y="433626"/>
            <a:ext cx="6544618" cy="938719"/>
          </a:xfrm>
          <a:prstGeom prst="rect">
            <a:avLst/>
          </a:prstGeom>
          <a:noFill/>
        </p:spPr>
        <p:txBody>
          <a:bodyPr wrap="square" rtlCol="0">
            <a:spAutoFit/>
          </a:bodyPr>
          <a:lstStyle/>
          <a:p>
            <a:pPr algn="ctr"/>
            <a:r>
              <a:rPr lang="en-US" sz="5500" dirty="0" smtClean="0">
                <a:solidFill>
                  <a:srgbClr val="45187A"/>
                </a:solidFill>
                <a:effectLst>
                  <a:outerShdw blurRad="50800" dist="38100" dir="2700000">
                    <a:srgbClr val="000000">
                      <a:alpha val="43000"/>
                    </a:srgbClr>
                  </a:outerShdw>
                </a:effectLst>
                <a:latin typeface="Cherry Cream Soda"/>
                <a:cs typeface="Cherry Cream Soda"/>
              </a:rPr>
              <a:t>Tone Activity</a:t>
            </a:r>
            <a:endParaRPr lang="en-US" sz="55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8" name="TextBox 7"/>
          <p:cNvSpPr txBox="1"/>
          <p:nvPr/>
        </p:nvSpPr>
        <p:spPr>
          <a:xfrm>
            <a:off x="525016" y="1340768"/>
            <a:ext cx="8223448" cy="1384995"/>
          </a:xfrm>
          <a:prstGeom prst="rect">
            <a:avLst/>
          </a:prstGeom>
          <a:noFill/>
        </p:spPr>
        <p:txBody>
          <a:bodyPr wrap="square" rtlCol="0">
            <a:spAutoFit/>
          </a:bodyPr>
          <a:lstStyle/>
          <a:p>
            <a:pPr marL="173038" indent="-173038" algn="ctr"/>
            <a:r>
              <a:rPr lang="en-US" altLang="ja-JP" sz="2800" dirty="0" smtClean="0">
                <a:solidFill>
                  <a:srgbClr val="006E00"/>
                </a:solidFill>
                <a:latin typeface="Cherry Cream Soda" pitchFamily="2" charset="0"/>
                <a:ea typeface="Cherry Cream Soda" pitchFamily="2" charset="0"/>
              </a:rPr>
              <a:t>Try saying the following phrase with different tones/attitudes: </a:t>
            </a:r>
          </a:p>
          <a:p>
            <a:pPr marL="173038" indent="-173038" algn="ctr"/>
            <a:r>
              <a:rPr lang="en-US" altLang="ja-JP" sz="2800" dirty="0" smtClean="0">
                <a:solidFill>
                  <a:srgbClr val="4D1C88"/>
                </a:solidFill>
                <a:latin typeface="Cherry Cream Soda" pitchFamily="2" charset="0"/>
                <a:ea typeface="Cherry Cream Soda" pitchFamily="2" charset="0"/>
              </a:rPr>
              <a:t>“Go to my office, Sarah” </a:t>
            </a:r>
            <a:endParaRPr lang="en-US" altLang="ja-JP" sz="3200" dirty="0">
              <a:solidFill>
                <a:srgbClr val="4D1C88"/>
              </a:solidFill>
              <a:latin typeface="Cherry Cream Soda" pitchFamily="2" charset="0"/>
              <a:ea typeface="Cherry Cream Soda" pitchFamily="2" charset="0"/>
            </a:endParaRPr>
          </a:p>
        </p:txBody>
      </p:sp>
      <p:sp>
        <p:nvSpPr>
          <p:cNvPr id="6" name="TextBox 5"/>
          <p:cNvSpPr txBox="1"/>
          <p:nvPr/>
        </p:nvSpPr>
        <p:spPr>
          <a:xfrm>
            <a:off x="827584" y="2852936"/>
            <a:ext cx="3096344" cy="2062103"/>
          </a:xfrm>
          <a:prstGeom prst="rect">
            <a:avLst/>
          </a:prstGeom>
          <a:noFill/>
        </p:spPr>
        <p:txBody>
          <a:bodyPr wrap="square" rtlCol="0">
            <a:spAutoFit/>
          </a:bodyPr>
          <a:lstStyle/>
          <a:p>
            <a:pPr marL="173038" indent="-173038"/>
            <a:r>
              <a:rPr lang="en-US" altLang="ja-JP" sz="3200" dirty="0" smtClean="0">
                <a:latin typeface="Cherry Cream Soda" pitchFamily="2" charset="0"/>
                <a:ea typeface="Cherry Cream Soda" pitchFamily="2" charset="0"/>
              </a:rPr>
              <a:t>- Secretive </a:t>
            </a:r>
            <a:endParaRPr lang="en-US" altLang="ja-JP" sz="3200" dirty="0">
              <a:latin typeface="Cherry Cream Soda" pitchFamily="2" charset="0"/>
              <a:ea typeface="Cherry Cream Soda" pitchFamily="2" charset="0"/>
            </a:endParaRPr>
          </a:p>
          <a:p>
            <a:pPr marL="173038" indent="-173038"/>
            <a:r>
              <a:rPr lang="en-US" altLang="ja-JP" sz="3200" dirty="0" smtClean="0">
                <a:latin typeface="Cherry Cream Soda" pitchFamily="2" charset="0"/>
                <a:ea typeface="Cherry Cream Soda" pitchFamily="2" charset="0"/>
              </a:rPr>
              <a:t>- Angry </a:t>
            </a:r>
            <a:endParaRPr lang="en-US" altLang="ja-JP" sz="3200" dirty="0">
              <a:latin typeface="Cherry Cream Soda" pitchFamily="2" charset="0"/>
              <a:ea typeface="Cherry Cream Soda" pitchFamily="2" charset="0"/>
            </a:endParaRPr>
          </a:p>
          <a:p>
            <a:pPr marL="457200" indent="-457200">
              <a:buFontTx/>
              <a:buChar char="-"/>
            </a:pPr>
            <a:r>
              <a:rPr lang="en-US" altLang="ja-JP" sz="3200" dirty="0" smtClean="0">
                <a:latin typeface="Cherry Cream Soda" pitchFamily="2" charset="0"/>
                <a:ea typeface="Cherry Cream Soda" pitchFamily="2" charset="0"/>
              </a:rPr>
              <a:t>Loving</a:t>
            </a:r>
          </a:p>
          <a:p>
            <a:pPr marL="457200" indent="-457200">
              <a:buFontTx/>
              <a:buChar char="-"/>
            </a:pPr>
            <a:r>
              <a:rPr lang="en-US" altLang="ja-JP" sz="3200" dirty="0" smtClean="0">
                <a:latin typeface="Cherry Cream Soda" pitchFamily="2" charset="0"/>
                <a:ea typeface="Cherry Cream Soda" pitchFamily="2" charset="0"/>
              </a:rPr>
              <a:t>Bossy </a:t>
            </a:r>
            <a:endParaRPr lang="en-US" altLang="ja-JP" sz="3200" dirty="0">
              <a:latin typeface="Cherry Cream Soda" pitchFamily="2" charset="0"/>
              <a:ea typeface="Cherry Cream Soda" pitchFamily="2" charset="0"/>
            </a:endParaRPr>
          </a:p>
        </p:txBody>
      </p:sp>
      <p:sp>
        <p:nvSpPr>
          <p:cNvPr id="7" name="TextBox 6"/>
          <p:cNvSpPr txBox="1"/>
          <p:nvPr/>
        </p:nvSpPr>
        <p:spPr>
          <a:xfrm>
            <a:off x="464567" y="5085184"/>
            <a:ext cx="8223448" cy="1154162"/>
          </a:xfrm>
          <a:prstGeom prst="rect">
            <a:avLst/>
          </a:prstGeom>
          <a:noFill/>
        </p:spPr>
        <p:txBody>
          <a:bodyPr wrap="square" rtlCol="0">
            <a:spAutoFit/>
          </a:bodyPr>
          <a:lstStyle/>
          <a:p>
            <a:pPr marL="173038" indent="-173038" algn="ctr"/>
            <a:r>
              <a:rPr lang="en-US" altLang="ja-JP" sz="2300" dirty="0" smtClean="0">
                <a:solidFill>
                  <a:srgbClr val="006E00"/>
                </a:solidFill>
                <a:latin typeface="Cherry Cream Soda" pitchFamily="2" charset="0"/>
                <a:ea typeface="Cherry Cream Soda" pitchFamily="2" charset="0"/>
              </a:rPr>
              <a:t>Just as you can hear the difference in tone when you say this phrase, an author can show these different tones through their writing style! </a:t>
            </a:r>
            <a:endParaRPr lang="en-US" altLang="ja-JP" sz="2300" dirty="0">
              <a:solidFill>
                <a:srgbClr val="4D1C88"/>
              </a:solidFill>
              <a:latin typeface="Cherry Cream Soda" pitchFamily="2" charset="0"/>
              <a:ea typeface="Cherry Cream Soda" pitchFamily="2" charset="0"/>
            </a:endParaRPr>
          </a:p>
        </p:txBody>
      </p:sp>
      <p:pic>
        <p:nvPicPr>
          <p:cNvPr id="9" name="Picture 8" descr="1.jpg"/>
          <p:cNvPicPr>
            <a:picLocks noChangeAspect="1"/>
          </p:cNvPicPr>
          <p:nvPr/>
        </p:nvPicPr>
        <p:blipFill>
          <a:blip r:embed="rId2"/>
          <a:stretch>
            <a:fillRect/>
          </a:stretch>
        </p:blipFill>
        <p:spPr>
          <a:xfrm>
            <a:off x="4419600" y="2743200"/>
            <a:ext cx="1969946" cy="2304271"/>
          </a:xfrm>
          <a:prstGeom prst="rect">
            <a:avLst/>
          </a:prstGeom>
        </p:spPr>
      </p:pic>
      <p:sp>
        <p:nvSpPr>
          <p:cNvPr id="10" name="TextBox 9"/>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extLst>
      <p:ext uri="{BB962C8B-B14F-4D97-AF65-F5344CB8AC3E}">
        <p14:creationId xmlns:p14="http://schemas.microsoft.com/office/powerpoint/2010/main" val="21207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1303982" y="433626"/>
            <a:ext cx="6544618" cy="861774"/>
          </a:xfrm>
          <a:prstGeom prst="rect">
            <a:avLst/>
          </a:prstGeom>
          <a:noFill/>
        </p:spPr>
        <p:txBody>
          <a:bodyPr wrap="square" rtlCol="0">
            <a:spAutoFit/>
          </a:bodyPr>
          <a:lstStyle/>
          <a:p>
            <a:pPr algn="ctr"/>
            <a:r>
              <a:rPr lang="en-US" sz="5000" dirty="0" smtClean="0">
                <a:solidFill>
                  <a:srgbClr val="45187A"/>
                </a:solidFill>
                <a:effectLst>
                  <a:outerShdw blurRad="50800" dist="38100" dir="2700000">
                    <a:srgbClr val="000000">
                      <a:alpha val="43000"/>
                    </a:srgbClr>
                  </a:outerShdw>
                </a:effectLst>
                <a:latin typeface="Cherry Cream Soda"/>
                <a:cs typeface="Cherry Cream Soda"/>
              </a:rPr>
              <a:t>How To Find Tone</a:t>
            </a:r>
            <a:endParaRPr lang="en-US" sz="50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2" name="TextBox 1"/>
          <p:cNvSpPr txBox="1"/>
          <p:nvPr/>
        </p:nvSpPr>
        <p:spPr>
          <a:xfrm>
            <a:off x="611560" y="1484784"/>
            <a:ext cx="7848872" cy="3847207"/>
          </a:xfrm>
          <a:prstGeom prst="rect">
            <a:avLst/>
          </a:prstGeom>
          <a:noFill/>
        </p:spPr>
        <p:txBody>
          <a:bodyPr wrap="square" rtlCol="0">
            <a:spAutoFit/>
          </a:bodyPr>
          <a:lstStyle/>
          <a:p>
            <a:r>
              <a:rPr lang="en-US" sz="2600" dirty="0" smtClean="0">
                <a:solidFill>
                  <a:srgbClr val="006E00"/>
                </a:solidFill>
                <a:latin typeface="Cherry Cream Soda" pitchFamily="2" charset="0"/>
                <a:ea typeface="Cherry Cream Soda" pitchFamily="2" charset="0"/>
              </a:rPr>
              <a:t>Tone is not stated directly.  You must read between the lines to see what the author’s or narrator’s attitude is on the subject.  Tone can be revealed through:</a:t>
            </a:r>
          </a:p>
          <a:p>
            <a:r>
              <a:rPr lang="en-US" sz="2800" dirty="0" smtClean="0">
                <a:latin typeface="Cherry Cream Soda" pitchFamily="2" charset="0"/>
                <a:ea typeface="Cherry Cream Soda" pitchFamily="2" charset="0"/>
              </a:rPr>
              <a:t> </a:t>
            </a:r>
          </a:p>
          <a:p>
            <a:r>
              <a:rPr lang="en-US" sz="2800" dirty="0" smtClean="0">
                <a:latin typeface="Cherry Cream Soda" pitchFamily="2" charset="0"/>
                <a:ea typeface="Cherry Cream Soda" pitchFamily="2" charset="0"/>
              </a:rPr>
              <a:t>- Dialogue between characters </a:t>
            </a:r>
          </a:p>
          <a:p>
            <a:r>
              <a:rPr lang="en-US" sz="2800" dirty="0" smtClean="0">
                <a:latin typeface="Cherry Cream Soda" pitchFamily="2" charset="0"/>
                <a:ea typeface="Cherry Cream Soda" pitchFamily="2" charset="0"/>
              </a:rPr>
              <a:t>- Descriptions</a:t>
            </a:r>
          </a:p>
          <a:p>
            <a:r>
              <a:rPr lang="en-US" sz="2800" dirty="0" smtClean="0">
                <a:latin typeface="Cherry Cream Soda" pitchFamily="2" charset="0"/>
                <a:ea typeface="Cherry Cream Soda" pitchFamily="2" charset="0"/>
              </a:rPr>
              <a:t>- Author’s diction (word choice)</a:t>
            </a:r>
          </a:p>
          <a:p>
            <a:r>
              <a:rPr lang="en-US" sz="2800" dirty="0" smtClean="0">
                <a:latin typeface="Cherry Cream Soda" pitchFamily="2" charset="0"/>
                <a:ea typeface="Cherry Cream Soda" pitchFamily="2" charset="0"/>
              </a:rPr>
              <a:t>- The themes that emerge  </a:t>
            </a:r>
            <a:endParaRPr lang="en-US" sz="2800" dirty="0">
              <a:latin typeface="Cherry Cream Soda" pitchFamily="2" charset="0"/>
              <a:ea typeface="Cherry Cream Soda" pitchFamily="2" charset="0"/>
            </a:endParaRPr>
          </a:p>
        </p:txBody>
      </p:sp>
      <p:pic>
        <p:nvPicPr>
          <p:cNvPr id="7" name="Picture 6" descr="1.png"/>
          <p:cNvPicPr>
            <a:picLocks noChangeAspect="1"/>
          </p:cNvPicPr>
          <p:nvPr/>
        </p:nvPicPr>
        <p:blipFill>
          <a:blip r:embed="rId2"/>
          <a:stretch>
            <a:fillRect/>
          </a:stretch>
        </p:blipFill>
        <p:spPr>
          <a:xfrm>
            <a:off x="6172200" y="4914900"/>
            <a:ext cx="2590800" cy="1943100"/>
          </a:xfrm>
          <a:prstGeom prst="rect">
            <a:avLst/>
          </a:prstGeom>
        </p:spPr>
      </p:pic>
      <p:sp>
        <p:nvSpPr>
          <p:cNvPr id="8" name="TextBox 7"/>
          <p:cNvSpPr txBox="1"/>
          <p:nvPr/>
        </p:nvSpPr>
        <p:spPr>
          <a:xfrm>
            <a:off x="3810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extLst>
      <p:ext uri="{BB962C8B-B14F-4D97-AF65-F5344CB8AC3E}">
        <p14:creationId xmlns:p14="http://schemas.microsoft.com/office/powerpoint/2010/main" val="3119236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381000" y="433626"/>
            <a:ext cx="8382000" cy="707886"/>
          </a:xfrm>
          <a:prstGeom prst="rect">
            <a:avLst/>
          </a:prstGeom>
          <a:noFill/>
        </p:spPr>
        <p:txBody>
          <a:bodyPr wrap="square" rtlCol="0">
            <a:spAutoFit/>
          </a:bodyPr>
          <a:lstStyle/>
          <a:p>
            <a:pPr algn="ctr"/>
            <a:r>
              <a:rPr lang="en-US" sz="4000" dirty="0" smtClean="0">
                <a:solidFill>
                  <a:srgbClr val="45187A"/>
                </a:solidFill>
                <a:effectLst>
                  <a:outerShdw blurRad="50800" dist="38100" dir="2700000">
                    <a:srgbClr val="000000">
                      <a:alpha val="43000"/>
                    </a:srgbClr>
                  </a:outerShdw>
                </a:effectLst>
                <a:latin typeface="Cherry Cream Soda"/>
                <a:cs typeface="Cherry Cream Soda"/>
              </a:rPr>
              <a:t>What Is The Author’s Tone? </a:t>
            </a:r>
            <a:endParaRPr lang="en-US" sz="40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2" name="TextBox 1"/>
          <p:cNvSpPr txBox="1"/>
          <p:nvPr/>
        </p:nvSpPr>
        <p:spPr>
          <a:xfrm>
            <a:off x="611560" y="1052736"/>
            <a:ext cx="7488832" cy="954107"/>
          </a:xfrm>
          <a:prstGeom prst="rect">
            <a:avLst/>
          </a:prstGeom>
          <a:noFill/>
        </p:spPr>
        <p:txBody>
          <a:bodyPr wrap="square" rtlCol="0">
            <a:spAutoFit/>
          </a:bodyPr>
          <a:lstStyle/>
          <a:p>
            <a:pPr algn="ctr"/>
            <a:r>
              <a:rPr lang="en-US" sz="2800" dirty="0" smtClean="0">
                <a:solidFill>
                  <a:srgbClr val="006E00"/>
                </a:solidFill>
                <a:latin typeface="Cherry Cream Soda" pitchFamily="2" charset="0"/>
                <a:ea typeface="Cherry Cream Soda" pitchFamily="2" charset="0"/>
              </a:rPr>
              <a:t>Read the passage below and determine the author’s tone.</a:t>
            </a:r>
          </a:p>
        </p:txBody>
      </p:sp>
      <p:sp>
        <p:nvSpPr>
          <p:cNvPr id="6" name="TextBox 5"/>
          <p:cNvSpPr txBox="1"/>
          <p:nvPr/>
        </p:nvSpPr>
        <p:spPr>
          <a:xfrm>
            <a:off x="539552" y="2267902"/>
            <a:ext cx="7992888" cy="3724097"/>
          </a:xfrm>
          <a:prstGeom prst="rect">
            <a:avLst/>
          </a:prstGeom>
          <a:noFill/>
        </p:spPr>
        <p:txBody>
          <a:bodyPr wrap="square" rtlCol="0">
            <a:spAutoFit/>
          </a:bodyPr>
          <a:lstStyle/>
          <a:p>
            <a:pPr algn="ctr"/>
            <a:r>
              <a:rPr lang="en-US" sz="2500" dirty="0" smtClean="0">
                <a:latin typeface="Cherry Cream Soda" pitchFamily="2" charset="0"/>
                <a:ea typeface="Cherry Cream Soda" pitchFamily="2" charset="0"/>
              </a:rPr>
              <a:t>“Sometimes these things would make Mother and Father really angry and they would shout at me or they would shout at each other.  Sometimes Father would say “Christopher, if you do not behave I swear I shall knock the living daylights out of you,” or Mother would say “Christopher, I am seriously considering putting you in a home” </a:t>
            </a:r>
          </a:p>
          <a:p>
            <a:pPr algn="r"/>
            <a:endParaRPr lang="en-US" dirty="0" smtClean="0">
              <a:latin typeface="Times New Roman" pitchFamily="18" charset="0"/>
              <a:ea typeface="Cherry Cream Soda" pitchFamily="2" charset="0"/>
              <a:cs typeface="Times New Roman" pitchFamily="18" charset="0"/>
            </a:endParaRPr>
          </a:p>
          <a:p>
            <a:pPr algn="r"/>
            <a:r>
              <a:rPr lang="en-US" dirty="0" smtClean="0">
                <a:latin typeface="Times New Roman" pitchFamily="18" charset="0"/>
                <a:ea typeface="Cherry Cream Soda" pitchFamily="2" charset="0"/>
                <a:cs typeface="Times New Roman" pitchFamily="18" charset="0"/>
              </a:rPr>
              <a:t>- The Curious Incident Of The Dog In The Night</a:t>
            </a:r>
          </a:p>
        </p:txBody>
      </p:sp>
      <p:sp>
        <p:nvSpPr>
          <p:cNvPr id="7" name="TextBox 6"/>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extLst>
      <p:ext uri="{BB962C8B-B14F-4D97-AF65-F5344CB8AC3E}">
        <p14:creationId xmlns:p14="http://schemas.microsoft.com/office/powerpoint/2010/main" val="931553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381000" y="433626"/>
            <a:ext cx="8382000" cy="707886"/>
          </a:xfrm>
          <a:prstGeom prst="rect">
            <a:avLst/>
          </a:prstGeom>
          <a:noFill/>
        </p:spPr>
        <p:txBody>
          <a:bodyPr wrap="square" rtlCol="0">
            <a:spAutoFit/>
          </a:bodyPr>
          <a:lstStyle/>
          <a:p>
            <a:pPr algn="ctr"/>
            <a:r>
              <a:rPr lang="en-US" sz="4000" dirty="0" smtClean="0">
                <a:solidFill>
                  <a:srgbClr val="45187A"/>
                </a:solidFill>
                <a:effectLst>
                  <a:outerShdw blurRad="50800" dist="38100" dir="2700000">
                    <a:srgbClr val="000000">
                      <a:alpha val="43000"/>
                    </a:srgbClr>
                  </a:outerShdw>
                </a:effectLst>
                <a:latin typeface="Cherry Cream Soda"/>
                <a:cs typeface="Cherry Cream Soda"/>
              </a:rPr>
              <a:t>What Is The Author’s Tone? </a:t>
            </a:r>
            <a:endParaRPr lang="en-US" sz="40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6" name="TextBox 5"/>
          <p:cNvSpPr txBox="1"/>
          <p:nvPr/>
        </p:nvSpPr>
        <p:spPr>
          <a:xfrm>
            <a:off x="381000" y="1143000"/>
            <a:ext cx="8223448" cy="2123658"/>
          </a:xfrm>
          <a:prstGeom prst="rect">
            <a:avLst/>
          </a:prstGeom>
          <a:noFill/>
        </p:spPr>
        <p:txBody>
          <a:bodyPr wrap="square" rtlCol="0">
            <a:spAutoFit/>
          </a:bodyPr>
          <a:lstStyle/>
          <a:p>
            <a:pPr algn="ctr"/>
            <a:r>
              <a:rPr lang="en-US" sz="1900" dirty="0" smtClean="0">
                <a:latin typeface="Cherry Cream Soda" pitchFamily="2" charset="0"/>
                <a:ea typeface="Cherry Cream Soda" pitchFamily="2" charset="0"/>
              </a:rPr>
              <a:t>“Sometimes these things would make Mother and Father really angry and they would shout at me or they would shout at each other.  Sometimes Father would say “Christopher, if you do not behave I swear I shall knock the living daylights out of you,” or Mother would say “Christopher, I am seriously considering putting you in a home” </a:t>
            </a:r>
          </a:p>
          <a:p>
            <a:pPr algn="r"/>
            <a:r>
              <a:rPr lang="en-US" dirty="0" smtClean="0">
                <a:latin typeface="Times New Roman" pitchFamily="18" charset="0"/>
                <a:ea typeface="Cherry Cream Soda" pitchFamily="2" charset="0"/>
                <a:cs typeface="Times New Roman" pitchFamily="18" charset="0"/>
              </a:rPr>
              <a:t>- The Curious Incident Of The Dog In The Night</a:t>
            </a:r>
          </a:p>
        </p:txBody>
      </p:sp>
      <p:sp>
        <p:nvSpPr>
          <p:cNvPr id="7" name="TextBox 6"/>
          <p:cNvSpPr txBox="1"/>
          <p:nvPr/>
        </p:nvSpPr>
        <p:spPr>
          <a:xfrm>
            <a:off x="609600" y="3499009"/>
            <a:ext cx="7939880" cy="2215991"/>
          </a:xfrm>
          <a:prstGeom prst="rect">
            <a:avLst/>
          </a:prstGeom>
          <a:noFill/>
        </p:spPr>
        <p:txBody>
          <a:bodyPr wrap="square" rtlCol="0">
            <a:spAutoFit/>
          </a:bodyPr>
          <a:lstStyle/>
          <a:p>
            <a:pPr algn="ctr"/>
            <a:r>
              <a:rPr lang="en-US" sz="2300" dirty="0" smtClean="0">
                <a:solidFill>
                  <a:srgbClr val="006E00"/>
                </a:solidFill>
                <a:latin typeface="Cherry Cream Soda" pitchFamily="2" charset="0"/>
                <a:ea typeface="Cherry Cream Soda" pitchFamily="2" charset="0"/>
              </a:rPr>
              <a:t>Although this is a serious </a:t>
            </a:r>
            <a:r>
              <a:rPr lang="en-US" sz="2300" i="1" dirty="0" smtClean="0">
                <a:solidFill>
                  <a:srgbClr val="006E00"/>
                </a:solidFill>
                <a:latin typeface="Cherry Cream Soda" pitchFamily="2" charset="0"/>
                <a:ea typeface="Cherry Cream Soda" pitchFamily="2" charset="0"/>
              </a:rPr>
              <a:t>subject matter</a:t>
            </a:r>
            <a:r>
              <a:rPr lang="en-US" sz="2300" dirty="0" smtClean="0">
                <a:solidFill>
                  <a:srgbClr val="006E00"/>
                </a:solidFill>
                <a:latin typeface="Cherry Cream Soda" pitchFamily="2" charset="0"/>
                <a:ea typeface="Cherry Cream Soda" pitchFamily="2" charset="0"/>
              </a:rPr>
              <a:t>, Christopher’s </a:t>
            </a:r>
            <a:r>
              <a:rPr lang="en-US" sz="2300" b="1" u="sng" dirty="0" smtClean="0">
                <a:solidFill>
                  <a:srgbClr val="006E00"/>
                </a:solidFill>
                <a:latin typeface="Cherry Cream Soda" pitchFamily="2" charset="0"/>
                <a:ea typeface="Cherry Cream Soda" pitchFamily="2" charset="0"/>
              </a:rPr>
              <a:t>tone</a:t>
            </a:r>
            <a:r>
              <a:rPr lang="en-US" sz="2300" b="1" dirty="0" smtClean="0">
                <a:solidFill>
                  <a:srgbClr val="006E00"/>
                </a:solidFill>
                <a:latin typeface="Cherry Cream Soda" pitchFamily="2" charset="0"/>
                <a:ea typeface="Cherry Cream Soda" pitchFamily="2" charset="0"/>
              </a:rPr>
              <a:t> </a:t>
            </a:r>
            <a:r>
              <a:rPr lang="en-US" sz="2300" dirty="0" smtClean="0">
                <a:solidFill>
                  <a:srgbClr val="006E00"/>
                </a:solidFill>
                <a:latin typeface="Cherry Cream Soda" pitchFamily="2" charset="0"/>
                <a:ea typeface="Cherry Cream Soda" pitchFamily="2" charset="0"/>
              </a:rPr>
              <a:t>as the narrator is quite </a:t>
            </a:r>
            <a:r>
              <a:rPr lang="en-US" sz="2300" b="1" u="sng" dirty="0" smtClean="0">
                <a:solidFill>
                  <a:srgbClr val="006E00"/>
                </a:solidFill>
                <a:latin typeface="Cherry Cream Soda" pitchFamily="2" charset="0"/>
                <a:ea typeface="Cherry Cream Soda" pitchFamily="2" charset="0"/>
              </a:rPr>
              <a:t>indifferent</a:t>
            </a:r>
            <a:r>
              <a:rPr lang="en-US" sz="2300" dirty="0" smtClean="0">
                <a:solidFill>
                  <a:srgbClr val="006E00"/>
                </a:solidFill>
                <a:latin typeface="Cherry Cream Soda" pitchFamily="2" charset="0"/>
                <a:ea typeface="Cherry Cream Soda" pitchFamily="2" charset="0"/>
              </a:rPr>
              <a:t>.  The author doesn’t use any emotionally charged words when describing his parents words.  He explains them very matter of fact with almost complete objectivity.</a:t>
            </a:r>
          </a:p>
        </p:txBody>
      </p:sp>
      <p:sp>
        <p:nvSpPr>
          <p:cNvPr id="8" name="TextBox 7"/>
          <p:cNvSpPr txBox="1"/>
          <p:nvPr/>
        </p:nvSpPr>
        <p:spPr>
          <a:xfrm>
            <a:off x="7696200" y="6165900"/>
            <a:ext cx="1219200" cy="261610"/>
          </a:xfrm>
          <a:prstGeom prst="rect">
            <a:avLst/>
          </a:prstGeom>
          <a:noFill/>
        </p:spPr>
        <p:txBody>
          <a:bodyPr wrap="square" rtlCol="0">
            <a:spAutoFit/>
          </a:bodyPr>
          <a:lstStyle/>
          <a:p>
            <a:r>
              <a:rPr lang="en-US" sz="1100" dirty="0" smtClean="0"/>
              <a:t>© Presto Plans </a:t>
            </a:r>
            <a:endParaRPr lang="en-US" sz="1100" dirty="0"/>
          </a:p>
        </p:txBody>
      </p:sp>
    </p:spTree>
    <p:extLst>
      <p:ext uri="{BB962C8B-B14F-4D97-AF65-F5344CB8AC3E}">
        <p14:creationId xmlns:p14="http://schemas.microsoft.com/office/powerpoint/2010/main" val="93155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1303982" y="228600"/>
            <a:ext cx="6544618" cy="1092607"/>
          </a:xfrm>
          <a:prstGeom prst="rect">
            <a:avLst/>
          </a:prstGeom>
          <a:noFill/>
        </p:spPr>
        <p:txBody>
          <a:bodyPr wrap="square" rtlCol="0">
            <a:spAutoFit/>
          </a:bodyPr>
          <a:lstStyle/>
          <a:p>
            <a:pPr algn="ctr"/>
            <a:r>
              <a:rPr lang="en-US" sz="6500" dirty="0" smtClean="0">
                <a:solidFill>
                  <a:srgbClr val="45187A"/>
                </a:solidFill>
                <a:effectLst>
                  <a:outerShdw blurRad="50800" dist="38100" dir="2700000">
                    <a:srgbClr val="000000">
                      <a:alpha val="43000"/>
                    </a:srgbClr>
                  </a:outerShdw>
                </a:effectLst>
                <a:latin typeface="Cherry Cream Soda"/>
                <a:cs typeface="Cherry Cream Soda"/>
              </a:rPr>
              <a:t>Mood </a:t>
            </a:r>
            <a:endParaRPr lang="en-US" sz="6500" dirty="0">
              <a:solidFill>
                <a:srgbClr val="45187A"/>
              </a:solidFill>
              <a:effectLst>
                <a:outerShdw blurRad="50800" dist="38100" dir="2700000">
                  <a:srgbClr val="000000">
                    <a:alpha val="43000"/>
                  </a:srgbClr>
                </a:outerShdw>
              </a:effectLst>
              <a:latin typeface="Cherry Cream Soda"/>
              <a:cs typeface="Cherry Cream Soda"/>
            </a:endParaRPr>
          </a:p>
        </p:txBody>
      </p:sp>
      <p:sp>
        <p:nvSpPr>
          <p:cNvPr id="2" name="TextBox 1"/>
          <p:cNvSpPr txBox="1"/>
          <p:nvPr/>
        </p:nvSpPr>
        <p:spPr>
          <a:xfrm>
            <a:off x="548294" y="2348880"/>
            <a:ext cx="5103825" cy="3416320"/>
          </a:xfrm>
          <a:prstGeom prst="rect">
            <a:avLst/>
          </a:prstGeom>
          <a:noFill/>
        </p:spPr>
        <p:txBody>
          <a:bodyPr wrap="square" rtlCol="0">
            <a:spAutoFit/>
          </a:bodyPr>
          <a:lstStyle/>
          <a:p>
            <a:pPr algn="ctr"/>
            <a:r>
              <a:rPr lang="en-US" sz="2700" dirty="0">
                <a:solidFill>
                  <a:srgbClr val="006E00"/>
                </a:solidFill>
                <a:latin typeface="Cherry Cream Soda" pitchFamily="2" charset="0"/>
                <a:ea typeface="Cherry Cream Soda" pitchFamily="2" charset="0"/>
              </a:rPr>
              <a:t>M</a:t>
            </a:r>
            <a:r>
              <a:rPr lang="en-US" sz="2700" dirty="0" smtClean="0">
                <a:solidFill>
                  <a:srgbClr val="006E00"/>
                </a:solidFill>
                <a:latin typeface="Cherry Cream Soda" pitchFamily="2" charset="0"/>
                <a:ea typeface="Cherry Cream Soda" pitchFamily="2" charset="0"/>
              </a:rPr>
              <a:t>ood</a:t>
            </a:r>
            <a:r>
              <a:rPr lang="en-US" sz="2700" dirty="0" smtClean="0">
                <a:latin typeface="Cherry Cream Soda" pitchFamily="2" charset="0"/>
                <a:ea typeface="Cherry Cream Soda" pitchFamily="2" charset="0"/>
              </a:rPr>
              <a:t> and </a:t>
            </a:r>
            <a:r>
              <a:rPr lang="en-US" sz="2700" dirty="0" smtClean="0">
                <a:solidFill>
                  <a:srgbClr val="006E00"/>
                </a:solidFill>
                <a:latin typeface="Cherry Cream Soda" pitchFamily="2" charset="0"/>
                <a:ea typeface="Cherry Cream Soda" pitchFamily="2" charset="0"/>
              </a:rPr>
              <a:t>Atmosphere</a:t>
            </a:r>
            <a:r>
              <a:rPr lang="en-US" sz="2700" dirty="0" smtClean="0">
                <a:latin typeface="Cherry Cream Soda" pitchFamily="2" charset="0"/>
                <a:ea typeface="Cherry Cream Soda" pitchFamily="2" charset="0"/>
              </a:rPr>
              <a:t> are terms which basically mean the same thing and can be used almost interchangeably; however, </a:t>
            </a:r>
            <a:r>
              <a:rPr lang="en-US" sz="2700" dirty="0">
                <a:latin typeface="Cherry Cream Soda" pitchFamily="2" charset="0"/>
                <a:ea typeface="Cherry Cream Soda" pitchFamily="2" charset="0"/>
              </a:rPr>
              <a:t>s</a:t>
            </a:r>
            <a:r>
              <a:rPr lang="en-US" sz="2700" dirty="0" smtClean="0">
                <a:latin typeface="Cherry Cream Soda" pitchFamily="2" charset="0"/>
                <a:ea typeface="Cherry Cream Soda" pitchFamily="2" charset="0"/>
              </a:rPr>
              <a:t>ome argue </a:t>
            </a:r>
            <a:r>
              <a:rPr lang="en-US" sz="2700" dirty="0">
                <a:latin typeface="Cherry Cream Soda" pitchFamily="2" charset="0"/>
                <a:ea typeface="Cherry Cream Soda" pitchFamily="2" charset="0"/>
              </a:rPr>
              <a:t>there are </a:t>
            </a:r>
            <a:r>
              <a:rPr lang="en-US" sz="2700" i="1" dirty="0">
                <a:latin typeface="Cherry Cream Soda" pitchFamily="2" charset="0"/>
                <a:ea typeface="Cherry Cream Soda" pitchFamily="2" charset="0"/>
              </a:rPr>
              <a:t>slight</a:t>
            </a:r>
            <a:r>
              <a:rPr lang="en-US" sz="2700" dirty="0">
                <a:latin typeface="Cherry Cream Soda" pitchFamily="2" charset="0"/>
                <a:ea typeface="Cherry Cream Soda" pitchFamily="2" charset="0"/>
              </a:rPr>
              <a:t> differences between the two </a:t>
            </a:r>
            <a:r>
              <a:rPr lang="en-US" sz="2700" dirty="0" smtClean="0">
                <a:latin typeface="Cherry Cream Soda" pitchFamily="2" charset="0"/>
                <a:ea typeface="Cherry Cream Soda" pitchFamily="2" charset="0"/>
              </a:rPr>
              <a:t>terms. </a:t>
            </a:r>
            <a:endParaRPr lang="en-US" sz="2700" dirty="0">
              <a:latin typeface="Cherry Cream Soda" pitchFamily="2" charset="0"/>
              <a:ea typeface="Cherry Cream Soda" pitchFamily="2" charset="0"/>
            </a:endParaRPr>
          </a:p>
        </p:txBody>
      </p:sp>
      <p:sp>
        <p:nvSpPr>
          <p:cNvPr id="9" name="TextBox 8"/>
          <p:cNvSpPr txBox="1"/>
          <p:nvPr/>
        </p:nvSpPr>
        <p:spPr>
          <a:xfrm>
            <a:off x="525016" y="6149581"/>
            <a:ext cx="1219200" cy="261610"/>
          </a:xfrm>
          <a:prstGeom prst="rect">
            <a:avLst/>
          </a:prstGeom>
          <a:noFill/>
        </p:spPr>
        <p:txBody>
          <a:bodyPr wrap="square" rtlCol="0">
            <a:spAutoFit/>
          </a:bodyPr>
          <a:lstStyle/>
          <a:p>
            <a:r>
              <a:rPr lang="en-US" sz="1100" dirty="0" smtClean="0"/>
              <a:t>© Presto Plans </a:t>
            </a:r>
            <a:endParaRPr lang="en-US" sz="1100" dirty="0"/>
          </a:p>
        </p:txBody>
      </p:sp>
      <p:pic>
        <p:nvPicPr>
          <p:cNvPr id="3" name="Picture 2"/>
          <p:cNvPicPr>
            <a:picLocks noChangeAspect="1"/>
          </p:cNvPicPr>
          <p:nvPr/>
        </p:nvPicPr>
        <p:blipFill>
          <a:blip r:embed="rId2"/>
          <a:stretch>
            <a:fillRect/>
          </a:stretch>
        </p:blipFill>
        <p:spPr>
          <a:xfrm>
            <a:off x="5548227" y="1700807"/>
            <a:ext cx="3135348" cy="4710383"/>
          </a:xfrm>
          <a:prstGeom prst="rect">
            <a:avLst/>
          </a:prstGeom>
        </p:spPr>
      </p:pic>
      <p:sp>
        <p:nvSpPr>
          <p:cNvPr id="8" name="TextBox 7"/>
          <p:cNvSpPr txBox="1"/>
          <p:nvPr/>
        </p:nvSpPr>
        <p:spPr>
          <a:xfrm>
            <a:off x="525016" y="1143000"/>
            <a:ext cx="8511480" cy="954107"/>
          </a:xfrm>
          <a:prstGeom prst="rect">
            <a:avLst/>
          </a:prstGeom>
          <a:noFill/>
        </p:spPr>
        <p:txBody>
          <a:bodyPr wrap="square" rtlCol="0">
            <a:spAutoFit/>
          </a:bodyPr>
          <a:lstStyle/>
          <a:p>
            <a:pPr marL="173038" indent="-173038"/>
            <a:r>
              <a:rPr lang="en-US" sz="2800" dirty="0" smtClean="0">
                <a:solidFill>
                  <a:srgbClr val="006E00"/>
                </a:solidFill>
                <a:latin typeface="Cherry Cream Soda" pitchFamily="2" charset="0"/>
                <a:ea typeface="Cherry Cream Soda" pitchFamily="2" charset="0"/>
              </a:rPr>
              <a:t>Mood </a:t>
            </a:r>
            <a:r>
              <a:rPr lang="en-US" sz="2800" dirty="0" smtClean="0">
                <a:latin typeface="Cherry Cream Soda" pitchFamily="2" charset="0"/>
                <a:ea typeface="Cherry Cream Soda" pitchFamily="2" charset="0"/>
              </a:rPr>
              <a:t>is the emotion that the READERS </a:t>
            </a:r>
          </a:p>
          <a:p>
            <a:pPr marL="173038" indent="-173038"/>
            <a:r>
              <a:rPr lang="en-US" sz="2800" dirty="0" smtClean="0">
                <a:latin typeface="Cherry Cream Soda" pitchFamily="2" charset="0"/>
                <a:ea typeface="Cherry Cream Soda" pitchFamily="2" charset="0"/>
              </a:rPr>
              <a:t>feel while reading about the subject.  </a:t>
            </a:r>
            <a:endParaRPr lang="en-US" altLang="ja-JP" sz="3200" dirty="0">
              <a:latin typeface="Cherry Cream Soda" pitchFamily="2" charset="0"/>
              <a:ea typeface="Cherry Cream Soda" pitchFamily="2" charset="0"/>
            </a:endParaRPr>
          </a:p>
        </p:txBody>
      </p:sp>
    </p:spTree>
    <p:extLst>
      <p:ext uri="{BB962C8B-B14F-4D97-AF65-F5344CB8AC3E}">
        <p14:creationId xmlns:p14="http://schemas.microsoft.com/office/powerpoint/2010/main" val="3420212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2625</TotalTime>
  <Words>929</Words>
  <Application>Microsoft Office PowerPoint</Application>
  <PresentationFormat>On-screen Show (4:3)</PresentationFormat>
  <Paragraphs>96</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Times</vt:lpstr>
      <vt:lpstr>Cherry Cream Soda</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 Collins</dc:creator>
  <cp:lastModifiedBy>Christina McShine</cp:lastModifiedBy>
  <cp:revision>158</cp:revision>
  <dcterms:created xsi:type="dcterms:W3CDTF">2014-02-23T21:22:39Z</dcterms:created>
  <dcterms:modified xsi:type="dcterms:W3CDTF">2015-11-24T16:37:47Z</dcterms:modified>
</cp:coreProperties>
</file>