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3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921A-8DB2-4B3D-BB61-B47912210D9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A050B-52DE-4146-B6C0-57CD3406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63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46" y="227630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Let’s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9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message about life or human nature.</a:t>
            </a:r>
          </a:p>
          <a:p>
            <a:r>
              <a:rPr lang="en-US" dirty="0" smtClean="0"/>
              <a:t>Themes are the </a:t>
            </a:r>
            <a:r>
              <a:rPr lang="en-US" dirty="0" smtClean="0">
                <a:solidFill>
                  <a:srgbClr val="FF0000"/>
                </a:solidFill>
              </a:rPr>
              <a:t>“big ideas” </a:t>
            </a:r>
            <a:r>
              <a:rPr lang="en-US" dirty="0" smtClean="0"/>
              <a:t>that readers infer based on evidence from the text.</a:t>
            </a:r>
          </a:p>
          <a:p>
            <a:r>
              <a:rPr lang="en-US" dirty="0" smtClean="0"/>
              <a:t>It is what the story teaches the readers.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theme</a:t>
            </a:r>
            <a:r>
              <a:rPr lang="en-US" dirty="0" smtClean="0"/>
              <a:t> is not a word, it</a:t>
            </a:r>
            <a:r>
              <a:rPr lang="en-US" dirty="0" smtClean="0">
                <a:solidFill>
                  <a:srgbClr val="FF0000"/>
                </a:solidFill>
              </a:rPr>
              <a:t> is a sentence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Themes are bigger than the story.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Examples</a:t>
            </a:r>
          </a:p>
          <a:p>
            <a:r>
              <a:rPr lang="en-US" dirty="0" smtClean="0"/>
              <a:t>A person can gain more by giving than by taking.</a:t>
            </a:r>
          </a:p>
          <a:p>
            <a:r>
              <a:rPr lang="en-US" dirty="0" smtClean="0"/>
              <a:t>We may not appreciate what we have until it is gone.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1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an </a:t>
            </a:r>
            <a:r>
              <a:rPr lang="en-US" dirty="0" smtClean="0">
                <a:solidFill>
                  <a:schemeClr val="accent1"/>
                </a:solidFill>
              </a:rPr>
              <a:t>Implied</a:t>
            </a:r>
            <a:r>
              <a:rPr lang="en-US" dirty="0" smtClean="0"/>
              <a:t>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text to see what it reveals about the theme.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Look at the title </a:t>
            </a:r>
            <a:r>
              <a:rPr lang="en-US" dirty="0" smtClean="0"/>
              <a:t>to see if it contains a significant idea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Analyze the character’s words and actions</a:t>
            </a:r>
            <a:r>
              <a:rPr lang="en-US" dirty="0" smtClean="0"/>
              <a:t>, especially how characters change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Evaluate</a:t>
            </a:r>
            <a:r>
              <a:rPr lang="en-US" dirty="0" smtClean="0"/>
              <a:t> whether </a:t>
            </a:r>
            <a:r>
              <a:rPr lang="en-US" dirty="0" smtClean="0">
                <a:solidFill>
                  <a:schemeClr val="accent1"/>
                </a:solidFill>
              </a:rPr>
              <a:t>the setting </a:t>
            </a:r>
            <a:r>
              <a:rPr lang="en-US" dirty="0" smtClean="0"/>
              <a:t>has special meaning to a character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Look for important statements by the narrator or a character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103" y="237515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Let’s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figurative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Saying something other than what is literally meant for effect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Types</a:t>
            </a:r>
          </a:p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Oxymoron</a:t>
            </a:r>
          </a:p>
        </p:txBody>
      </p:sp>
    </p:spTree>
    <p:extLst>
      <p:ext uri="{BB962C8B-B14F-4D97-AF65-F5344CB8AC3E}">
        <p14:creationId xmlns:p14="http://schemas.microsoft.com/office/powerpoint/2010/main" val="37269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Author’s use of language that appeals to the </a:t>
            </a:r>
            <a:r>
              <a:rPr lang="en-US" dirty="0" smtClean="0">
                <a:solidFill>
                  <a:srgbClr val="FFFF00"/>
                </a:solidFill>
              </a:rPr>
              <a:t>5 senses </a:t>
            </a:r>
            <a:r>
              <a:rPr lang="en-US" dirty="0" smtClean="0"/>
              <a:t>in order to help the reader paint a picture in their minds.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Examples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eerie</a:t>
            </a:r>
            <a:r>
              <a:rPr lang="en-US" dirty="0" smtClean="0"/>
              <a:t> silence was shattered by her scream.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chemeClr val="accent1"/>
                </a:solidFill>
              </a:rPr>
              <a:t>fumed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charged</a:t>
            </a:r>
            <a:r>
              <a:rPr lang="en-US" dirty="0" smtClean="0"/>
              <a:t> like an angry bull.</a:t>
            </a:r>
          </a:p>
        </p:txBody>
      </p:sp>
    </p:spTree>
    <p:extLst>
      <p:ext uri="{BB962C8B-B14F-4D97-AF65-F5344CB8AC3E}">
        <p14:creationId xmlns:p14="http://schemas.microsoft.com/office/powerpoint/2010/main" val="163337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author gives human qualities to animals, objects, or ideas.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Examples</a:t>
            </a:r>
          </a:p>
          <a:p>
            <a:r>
              <a:rPr lang="en-US" dirty="0" smtClean="0"/>
              <a:t>The stars </a:t>
            </a:r>
            <a:r>
              <a:rPr lang="en-US" dirty="0" smtClean="0">
                <a:solidFill>
                  <a:schemeClr val="accent1"/>
                </a:solidFill>
              </a:rPr>
              <a:t>danced</a:t>
            </a:r>
            <a:r>
              <a:rPr lang="en-US" dirty="0" smtClean="0"/>
              <a:t> playfully in the moonlit sky.</a:t>
            </a:r>
          </a:p>
          <a:p>
            <a:r>
              <a:rPr lang="en-US" dirty="0" smtClean="0"/>
              <a:t>The run down house appeared </a:t>
            </a:r>
            <a:r>
              <a:rPr lang="en-US" dirty="0" smtClean="0">
                <a:solidFill>
                  <a:schemeClr val="accent1"/>
                </a:solidFill>
              </a:rPr>
              <a:t>depressed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5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author exaggerates an idea or statement for effect; not to be taken literally.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197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Theme</vt:lpstr>
      <vt:lpstr>What is it?</vt:lpstr>
      <vt:lpstr>How to determine an Implied Theme</vt:lpstr>
      <vt:lpstr>Let’s Practice</vt:lpstr>
      <vt:lpstr>Figurative Language</vt:lpstr>
      <vt:lpstr>What is figurative language?</vt:lpstr>
      <vt:lpstr>Imagery</vt:lpstr>
      <vt:lpstr>Personification</vt:lpstr>
      <vt:lpstr>Hyperbole</vt:lpstr>
      <vt:lpstr>Let’s Practice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Christina McShine</dc:creator>
  <cp:lastModifiedBy>Christina McShine</cp:lastModifiedBy>
  <cp:revision>21</cp:revision>
  <cp:lastPrinted>2015-11-02T18:58:32Z</cp:lastPrinted>
  <dcterms:created xsi:type="dcterms:W3CDTF">2015-10-30T17:57:33Z</dcterms:created>
  <dcterms:modified xsi:type="dcterms:W3CDTF">2015-11-03T14:36:06Z</dcterms:modified>
</cp:coreProperties>
</file>